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56500" cy="10693400"/>
  <p:notesSz cx="6735763" cy="9866313"/>
  <p:defaultTextStyle>
    <a:defPPr>
      <a:defRPr lang="ja-JP"/>
    </a:defPPr>
    <a:lvl1pPr marL="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0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416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124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0832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54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24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3955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1663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E71"/>
    <a:srgbClr val="E8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98" y="-72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208449A6-1AEE-4418-BE4F-63546894427B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420DB1C0-56A4-419E-80E9-9A4794BCD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6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624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139" y="1"/>
            <a:ext cx="2918037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17433301-2191-4A11-9A52-B28FCFB480EB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6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370" y="4686459"/>
            <a:ext cx="5388610" cy="4440555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332"/>
            <a:ext cx="2919624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139" y="9371332"/>
            <a:ext cx="2918037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54B81276-88E0-4764-B79C-8FCE785BE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7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1888"/>
            <a:ext cx="6423025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594"/>
            <a:ext cx="528955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78462" y="428233"/>
            <a:ext cx="1700213" cy="91240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233"/>
            <a:ext cx="4974696" cy="91240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4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3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12" y="6871500"/>
            <a:ext cx="6423025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12" y="4532321"/>
            <a:ext cx="6423025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1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8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5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2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3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1221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6" y="2393639"/>
            <a:ext cx="3338766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6" y="3391194"/>
            <a:ext cx="3338766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38599" y="2393639"/>
            <a:ext cx="3340078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38599" y="3391194"/>
            <a:ext cx="3340078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61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7" y="425757"/>
            <a:ext cx="2486037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4383" y="425757"/>
            <a:ext cx="4224294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7" y="2237694"/>
            <a:ext cx="2486037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4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127" y="7485381"/>
            <a:ext cx="4533900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27" y="955475"/>
            <a:ext cx="4533900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708" indent="0">
              <a:buNone/>
              <a:defRPr sz="3000"/>
            </a:lvl2pPr>
            <a:lvl3pPr marL="995416" indent="0">
              <a:buNone/>
              <a:defRPr sz="2600"/>
            </a:lvl3pPr>
            <a:lvl4pPr marL="1493124" indent="0">
              <a:buNone/>
              <a:defRPr sz="2200"/>
            </a:lvl4pPr>
            <a:lvl5pPr marL="1990832" indent="0">
              <a:buNone/>
              <a:defRPr sz="2200"/>
            </a:lvl5pPr>
            <a:lvl6pPr marL="2488540" indent="0">
              <a:buNone/>
              <a:defRPr sz="2200"/>
            </a:lvl6pPr>
            <a:lvl7pPr marL="2986248" indent="0">
              <a:buNone/>
              <a:defRPr sz="2200"/>
            </a:lvl7pPr>
            <a:lvl8pPr marL="3483955" indent="0">
              <a:buNone/>
              <a:defRPr sz="2200"/>
            </a:lvl8pPr>
            <a:lvl9pPr marL="398166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27" y="8369073"/>
            <a:ext cx="453390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825" y="428232"/>
            <a:ext cx="6800850" cy="1782233"/>
          </a:xfrm>
          <a:prstGeom prst="rect">
            <a:avLst/>
          </a:prstGeom>
        </p:spPr>
        <p:txBody>
          <a:bodyPr vert="horz" lIns="99542" tIns="49771" rIns="99542" bIns="4977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495129"/>
            <a:ext cx="6800850" cy="7057150"/>
          </a:xfrm>
          <a:prstGeom prst="rect">
            <a:avLst/>
          </a:prstGeom>
        </p:spPr>
        <p:txBody>
          <a:bodyPr vert="horz" lIns="99542" tIns="49771" rIns="99542" bIns="4977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FB86-A65A-40D5-9AE1-C27ABF78EB90}" type="datetimeFigureOut">
              <a:rPr kumimoji="1" lang="ja-JP" altLang="en-US" smtClean="0"/>
              <a:t>2019/9/5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1804" y="9911199"/>
            <a:ext cx="2392892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5492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16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81" indent="-373281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775" indent="-311067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270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978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686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394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101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809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517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0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16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124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832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54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24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955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663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1347034" y="1278989"/>
            <a:ext cx="5369038" cy="452402"/>
            <a:chOff x="681906" y="480257"/>
            <a:chExt cx="5369038" cy="452402"/>
          </a:xfrm>
        </p:grpSpPr>
        <p:sp>
          <p:nvSpPr>
            <p:cNvPr id="197" name="object 62"/>
            <p:cNvSpPr txBox="1"/>
            <p:nvPr/>
          </p:nvSpPr>
          <p:spPr>
            <a:xfrm>
              <a:off x="681906" y="580285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0" name="object 62"/>
            <p:cNvSpPr txBox="1"/>
            <p:nvPr/>
          </p:nvSpPr>
          <p:spPr>
            <a:xfrm>
              <a:off x="3151443" y="583618"/>
              <a:ext cx="2899501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申請書</a:t>
              </a:r>
              <a:r>
                <a:rPr lang="en-US" altLang="ja-JP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(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あんま・マッサージ</a:t>
              </a:r>
              <a:r>
                <a:rPr lang="en-US" altLang="ja-JP" sz="14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)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1" name="object 62"/>
            <p:cNvSpPr txBox="1"/>
            <p:nvPr/>
          </p:nvSpPr>
          <p:spPr>
            <a:xfrm>
              <a:off x="2265227" y="512872"/>
              <a:ext cx="1563765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療養費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4" name="object 62"/>
            <p:cNvSpPr txBox="1"/>
            <p:nvPr/>
          </p:nvSpPr>
          <p:spPr>
            <a:xfrm>
              <a:off x="1926453" y="522164"/>
              <a:ext cx="1563765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endParaRPr sz="2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6" name="object 62"/>
            <p:cNvSpPr txBox="1"/>
            <p:nvPr/>
          </p:nvSpPr>
          <p:spPr>
            <a:xfrm>
              <a:off x="1516526" y="732604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家　  族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7" name="object 62"/>
            <p:cNvSpPr txBox="1"/>
            <p:nvPr/>
          </p:nvSpPr>
          <p:spPr>
            <a:xfrm>
              <a:off x="1516526" y="480257"/>
              <a:ext cx="943764" cy="2000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3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</p:grpSp>
      <p:graphicFrame>
        <p:nvGraphicFramePr>
          <p:cNvPr id="127" name="表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326032"/>
              </p:ext>
            </p:extLst>
          </p:nvPr>
        </p:nvGraphicFramePr>
        <p:xfrm>
          <a:off x="927216" y="450156"/>
          <a:ext cx="5760639" cy="790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871"/>
                <a:gridCol w="634846"/>
                <a:gridCol w="634846"/>
                <a:gridCol w="634846"/>
                <a:gridCol w="634846"/>
                <a:gridCol w="2539384"/>
              </a:tblGrid>
              <a:tr h="17688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支給決定</a:t>
                      </a:r>
                      <a:br>
                        <a:rPr lang="ja-JP" altLang="en-US" sz="800" u="none" strike="noStrike" dirty="0">
                          <a:effectLst/>
                        </a:rPr>
                      </a:br>
                      <a:r>
                        <a:rPr lang="ja-JP" altLang="en-US" sz="800" u="none" strike="noStrike" dirty="0">
                          <a:effectLst/>
                        </a:rPr>
                        <a:t>並びに支出伺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常務理事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事務長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担当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支給決定額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　　　　　　　　　　　　　　　　　　　　　　</a:t>
                      </a:r>
                      <a:br>
                        <a:rPr lang="ja-JP" altLang="en-US" sz="1100" u="none" strike="noStrike" dirty="0">
                          <a:effectLst/>
                        </a:rPr>
                      </a:br>
                      <a:r>
                        <a:rPr lang="ja-JP" altLang="en-US" sz="1100" u="none" strike="noStrike" dirty="0">
                          <a:effectLst/>
                        </a:rPr>
                        <a:t>　　　　　　　　　　　　　　　　　　　　　　　　</a:t>
                      </a:r>
                      <a:r>
                        <a:rPr lang="ja-JP" altLang="en-US" sz="900" u="none" strike="noStrike" dirty="0">
                          <a:effectLst/>
                        </a:rPr>
                        <a:t>円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88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4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支給期間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　令和</a:t>
                      </a:r>
                      <a:r>
                        <a:rPr lang="ja-JP" altLang="en-US" sz="900" u="none" strike="noStrike" dirty="0">
                          <a:effectLst/>
                        </a:rPr>
                        <a:t>　　　　　年　　　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　月</a:t>
                      </a:r>
                      <a:r>
                        <a:rPr lang="ja-JP" altLang="en-US" sz="900" u="none" strike="noStrike" dirty="0">
                          <a:effectLst/>
                        </a:rPr>
                        <a:t>　　　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　日</a:t>
                      </a:r>
                      <a:r>
                        <a:rPr lang="ja-JP" altLang="en-US" sz="900" u="none" strike="noStrike" dirty="0">
                          <a:effectLst/>
                        </a:rPr>
                        <a:t/>
                      </a:r>
                      <a:br>
                        <a:rPr lang="ja-JP" altLang="en-US" sz="900" u="none" strike="noStrike" dirty="0">
                          <a:effectLst/>
                        </a:rPr>
                      </a:br>
                      <a:r>
                        <a:rPr lang="ja-JP" altLang="en-US" sz="900" u="none" strike="noStrike" dirty="0" smtClean="0">
                          <a:effectLst/>
                        </a:rPr>
                        <a:t>　令和</a:t>
                      </a:r>
                      <a:r>
                        <a:rPr lang="ja-JP" altLang="en-US" sz="900" u="none" strike="noStrike" dirty="0">
                          <a:effectLst/>
                        </a:rPr>
                        <a:t>　　　　　年　　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　</a:t>
                      </a:r>
                      <a:r>
                        <a:rPr lang="ja-JP" altLang="en-US" sz="900" u="none" strike="noStrike" dirty="0">
                          <a:effectLst/>
                        </a:rPr>
                        <a:t>　月　　　　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　日　　　　　日間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21" name="グループ化 220"/>
          <p:cNvGrpSpPr/>
          <p:nvPr/>
        </p:nvGrpSpPr>
        <p:grpSpPr>
          <a:xfrm>
            <a:off x="571832" y="3310523"/>
            <a:ext cx="6459750" cy="2767739"/>
            <a:chOff x="173571" y="1859501"/>
            <a:chExt cx="7063002" cy="2767740"/>
          </a:xfrm>
        </p:grpSpPr>
        <p:sp>
          <p:nvSpPr>
            <p:cNvPr id="222" name="bk object 16"/>
            <p:cNvSpPr/>
            <p:nvPr/>
          </p:nvSpPr>
          <p:spPr>
            <a:xfrm>
              <a:off x="393850" y="1859501"/>
              <a:ext cx="1252511" cy="379192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 受診者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3" name="bk object 16"/>
            <p:cNvSpPr/>
            <p:nvPr/>
          </p:nvSpPr>
          <p:spPr>
            <a:xfrm>
              <a:off x="393849" y="2230936"/>
              <a:ext cx="1252512" cy="432028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１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‐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①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家族の場合は</a:t>
              </a:r>
              <a:endParaRPr lang="en-US" altLang="ja-JP" sz="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 その方の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4" name="bk object 16"/>
            <p:cNvSpPr/>
            <p:nvPr/>
          </p:nvSpPr>
          <p:spPr>
            <a:xfrm>
              <a:off x="393849" y="2662964"/>
              <a:ext cx="1252512" cy="461552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 医師の同意を</a:t>
              </a:r>
              <a:endParaRPr lang="en-US" altLang="ja-JP" sz="9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受けた傷病名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5" name="bk object 16"/>
            <p:cNvSpPr/>
            <p:nvPr/>
          </p:nvSpPr>
          <p:spPr>
            <a:xfrm>
              <a:off x="393849" y="3113122"/>
              <a:ext cx="1655991" cy="651446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４ 発病の原因および経過</a:t>
              </a:r>
              <a:endParaRPr lang="en-US" altLang="ja-JP" sz="9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6" name="bk object 16"/>
            <p:cNvSpPr/>
            <p:nvPr/>
          </p:nvSpPr>
          <p:spPr>
            <a:xfrm>
              <a:off x="393849" y="3637165"/>
              <a:ext cx="1655991" cy="522769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５ 施術を受けた施術所名　　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7" name="bk object 16"/>
            <p:cNvSpPr/>
            <p:nvPr/>
          </p:nvSpPr>
          <p:spPr>
            <a:xfrm>
              <a:off x="394386" y="4159934"/>
              <a:ext cx="1655991" cy="401324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６ 施術期間（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ヶ月ごと）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8" name="bk object 16"/>
            <p:cNvSpPr/>
            <p:nvPr/>
          </p:nvSpPr>
          <p:spPr>
            <a:xfrm>
              <a:off x="4722497" y="4159934"/>
              <a:ext cx="1250936" cy="401324"/>
            </a:xfrm>
            <a:custGeom>
              <a:avLst/>
              <a:gdLst/>
              <a:ahLst/>
              <a:cxnLst/>
              <a:rect l="l" t="t" r="r" b="b"/>
              <a:pathLst>
                <a:path w="1871980" h="7490459">
                  <a:moveTo>
                    <a:pt x="1871992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39" y="7468045"/>
                  </a:lnTo>
                  <a:lnTo>
                    <a:pt x="10571" y="7479493"/>
                  </a:lnTo>
                  <a:lnTo>
                    <a:pt x="22015" y="7487226"/>
                  </a:lnTo>
                  <a:lnTo>
                    <a:pt x="35991" y="7490066"/>
                  </a:lnTo>
                  <a:lnTo>
                    <a:pt x="1871992" y="7490066"/>
                  </a:lnTo>
                  <a:lnTo>
                    <a:pt x="187199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７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療養に要した費用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1" name="bk object 17"/>
            <p:cNvSpPr/>
            <p:nvPr/>
          </p:nvSpPr>
          <p:spPr>
            <a:xfrm>
              <a:off x="2125727" y="3650090"/>
              <a:ext cx="1683318" cy="147587"/>
            </a:xfrm>
            <a:custGeom>
              <a:avLst/>
              <a:gdLst/>
              <a:ahLst/>
              <a:cxnLst/>
              <a:rect l="l" t="t" r="r" b="b"/>
              <a:pathLst>
                <a:path w="1764029" h="162560">
                  <a:moveTo>
                    <a:pt x="1746008" y="0"/>
                  </a:moveTo>
                  <a:lnTo>
                    <a:pt x="18008" y="0"/>
                  </a:lnTo>
                  <a:lnTo>
                    <a:pt x="11015" y="1418"/>
                  </a:lnTo>
                  <a:lnTo>
                    <a:pt x="5289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143992"/>
                  </a:lnTo>
                  <a:lnTo>
                    <a:pt x="1420" y="150983"/>
                  </a:lnTo>
                  <a:lnTo>
                    <a:pt x="5289" y="156705"/>
                  </a:lnTo>
                  <a:lnTo>
                    <a:pt x="11015" y="160569"/>
                  </a:lnTo>
                  <a:lnTo>
                    <a:pt x="18008" y="161988"/>
                  </a:lnTo>
                  <a:lnTo>
                    <a:pt x="1746008" y="161988"/>
                  </a:lnTo>
                  <a:lnTo>
                    <a:pt x="1752994" y="160569"/>
                  </a:lnTo>
                  <a:lnTo>
                    <a:pt x="1758716" y="156705"/>
                  </a:lnTo>
                  <a:lnTo>
                    <a:pt x="1762583" y="150983"/>
                  </a:lnTo>
                  <a:lnTo>
                    <a:pt x="1764004" y="143992"/>
                  </a:lnTo>
                  <a:lnTo>
                    <a:pt x="1764004" y="17995"/>
                  </a:lnTo>
                  <a:lnTo>
                    <a:pt x="1762583" y="11004"/>
                  </a:lnTo>
                  <a:lnTo>
                    <a:pt x="1758716" y="5283"/>
                  </a:lnTo>
                  <a:lnTo>
                    <a:pt x="1752994" y="1418"/>
                  </a:lnTo>
                  <a:lnTo>
                    <a:pt x="174600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名称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2" name="bk object 18"/>
            <p:cNvSpPr/>
            <p:nvPr/>
          </p:nvSpPr>
          <p:spPr>
            <a:xfrm>
              <a:off x="3933312" y="3648660"/>
              <a:ext cx="3202903" cy="149017"/>
            </a:xfrm>
            <a:custGeom>
              <a:avLst/>
              <a:gdLst/>
              <a:ahLst/>
              <a:cxnLst/>
              <a:rect l="l" t="t" r="r" b="b"/>
              <a:pathLst>
                <a:path w="1764029" h="162560">
                  <a:moveTo>
                    <a:pt x="1745995" y="0"/>
                  </a:moveTo>
                  <a:lnTo>
                    <a:pt x="17995" y="0"/>
                  </a:lnTo>
                  <a:lnTo>
                    <a:pt x="11004" y="1418"/>
                  </a:lnTo>
                  <a:lnTo>
                    <a:pt x="5283" y="5283"/>
                  </a:lnTo>
                  <a:lnTo>
                    <a:pt x="1418" y="11004"/>
                  </a:lnTo>
                  <a:lnTo>
                    <a:pt x="0" y="17995"/>
                  </a:lnTo>
                  <a:lnTo>
                    <a:pt x="0" y="143992"/>
                  </a:lnTo>
                  <a:lnTo>
                    <a:pt x="1418" y="150983"/>
                  </a:lnTo>
                  <a:lnTo>
                    <a:pt x="5283" y="156705"/>
                  </a:lnTo>
                  <a:lnTo>
                    <a:pt x="11004" y="160569"/>
                  </a:lnTo>
                  <a:lnTo>
                    <a:pt x="17995" y="161988"/>
                  </a:lnTo>
                  <a:lnTo>
                    <a:pt x="1745995" y="161988"/>
                  </a:lnTo>
                  <a:lnTo>
                    <a:pt x="1752981" y="160569"/>
                  </a:lnTo>
                  <a:lnTo>
                    <a:pt x="1758703" y="156705"/>
                  </a:lnTo>
                  <a:lnTo>
                    <a:pt x="1762571" y="150983"/>
                  </a:lnTo>
                  <a:lnTo>
                    <a:pt x="1763991" y="143992"/>
                  </a:lnTo>
                  <a:lnTo>
                    <a:pt x="1763991" y="17995"/>
                  </a:lnTo>
                  <a:lnTo>
                    <a:pt x="1762571" y="11004"/>
                  </a:lnTo>
                  <a:lnTo>
                    <a:pt x="1758703" y="5283"/>
                  </a:lnTo>
                  <a:lnTo>
                    <a:pt x="1752981" y="1418"/>
                  </a:lnTo>
                  <a:lnTo>
                    <a:pt x="174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4" name="bk object 25"/>
            <p:cNvSpPr/>
            <p:nvPr/>
          </p:nvSpPr>
          <p:spPr>
            <a:xfrm>
              <a:off x="4716005" y="2680687"/>
              <a:ext cx="828040" cy="432434"/>
            </a:xfrm>
            <a:custGeom>
              <a:avLst/>
              <a:gdLst/>
              <a:ahLst/>
              <a:cxnLst/>
              <a:rect l="l" t="t" r="r" b="b"/>
              <a:pathLst>
                <a:path w="828039" h="432435">
                  <a:moveTo>
                    <a:pt x="828001" y="431990"/>
                  </a:moveTo>
                  <a:lnTo>
                    <a:pt x="0" y="431990"/>
                  </a:lnTo>
                  <a:lnTo>
                    <a:pt x="0" y="0"/>
                  </a:lnTo>
                  <a:lnTo>
                    <a:pt x="828001" y="0"/>
                  </a:lnTo>
                  <a:lnTo>
                    <a:pt x="828001" y="43199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 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発病または</a:t>
              </a:r>
              <a:endParaRPr lang="en-US" altLang="ja-JP" sz="8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負傷年月日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5" name="bk object 31"/>
            <p:cNvSpPr/>
            <p:nvPr/>
          </p:nvSpPr>
          <p:spPr>
            <a:xfrm>
              <a:off x="4715979" y="2302710"/>
              <a:ext cx="828040" cy="324485"/>
            </a:xfrm>
            <a:custGeom>
              <a:avLst/>
              <a:gdLst/>
              <a:ahLst/>
              <a:cxnLst/>
              <a:rect l="l" t="t" r="r" b="b"/>
              <a:pathLst>
                <a:path w="828039" h="324485">
                  <a:moveTo>
                    <a:pt x="810018" y="0"/>
                  </a:moveTo>
                  <a:lnTo>
                    <a:pt x="18008" y="0"/>
                  </a:lnTo>
                  <a:lnTo>
                    <a:pt x="11015" y="1418"/>
                  </a:lnTo>
                  <a:lnTo>
                    <a:pt x="5289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0" y="312984"/>
                  </a:lnTo>
                  <a:lnTo>
                    <a:pt x="5289" y="318706"/>
                  </a:lnTo>
                  <a:lnTo>
                    <a:pt x="11015" y="322570"/>
                  </a:lnTo>
                  <a:lnTo>
                    <a:pt x="18008" y="323989"/>
                  </a:lnTo>
                  <a:lnTo>
                    <a:pt x="810018" y="323989"/>
                  </a:lnTo>
                  <a:lnTo>
                    <a:pt x="817002" y="322570"/>
                  </a:lnTo>
                  <a:lnTo>
                    <a:pt x="822720" y="318706"/>
                  </a:lnTo>
                  <a:lnTo>
                    <a:pt x="826583" y="312984"/>
                  </a:lnTo>
                  <a:lnTo>
                    <a:pt x="828001" y="305993"/>
                  </a:lnTo>
                  <a:lnTo>
                    <a:pt x="828001" y="17995"/>
                  </a:lnTo>
                  <a:lnTo>
                    <a:pt x="826583" y="11004"/>
                  </a:lnTo>
                  <a:lnTo>
                    <a:pt x="822720" y="5283"/>
                  </a:lnTo>
                  <a:lnTo>
                    <a:pt x="817002" y="1418"/>
                  </a:lnTo>
                  <a:lnTo>
                    <a:pt x="810018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生年月日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6" name="bk object 32"/>
            <p:cNvSpPr/>
            <p:nvPr/>
          </p:nvSpPr>
          <p:spPr>
            <a:xfrm>
              <a:off x="1725892" y="2322531"/>
              <a:ext cx="324485" cy="324485"/>
            </a:xfrm>
            <a:custGeom>
              <a:avLst/>
              <a:gdLst/>
              <a:ahLst/>
              <a:cxnLst/>
              <a:rect l="l" t="t" r="r" b="b"/>
              <a:pathLst>
                <a:path w="324485" h="324485">
                  <a:moveTo>
                    <a:pt x="306006" y="0"/>
                  </a:moveTo>
                  <a:lnTo>
                    <a:pt x="18008" y="0"/>
                  </a:lnTo>
                  <a:lnTo>
                    <a:pt x="11021" y="1418"/>
                  </a:lnTo>
                  <a:lnTo>
                    <a:pt x="5294" y="5283"/>
                  </a:lnTo>
                  <a:lnTo>
                    <a:pt x="1422" y="11004"/>
                  </a:lnTo>
                  <a:lnTo>
                    <a:pt x="0" y="17995"/>
                  </a:lnTo>
                  <a:lnTo>
                    <a:pt x="0" y="305993"/>
                  </a:lnTo>
                  <a:lnTo>
                    <a:pt x="1422" y="312984"/>
                  </a:lnTo>
                  <a:lnTo>
                    <a:pt x="5294" y="318706"/>
                  </a:lnTo>
                  <a:lnTo>
                    <a:pt x="11021" y="322570"/>
                  </a:lnTo>
                  <a:lnTo>
                    <a:pt x="18008" y="323989"/>
                  </a:lnTo>
                  <a:lnTo>
                    <a:pt x="306006" y="323989"/>
                  </a:lnTo>
                  <a:lnTo>
                    <a:pt x="312997" y="322570"/>
                  </a:lnTo>
                  <a:lnTo>
                    <a:pt x="318719" y="318706"/>
                  </a:lnTo>
                  <a:lnTo>
                    <a:pt x="322583" y="312984"/>
                  </a:lnTo>
                  <a:lnTo>
                    <a:pt x="324002" y="305993"/>
                  </a:lnTo>
                  <a:lnTo>
                    <a:pt x="324002" y="17995"/>
                  </a:lnTo>
                  <a:lnTo>
                    <a:pt x="322583" y="11004"/>
                  </a:lnTo>
                  <a:lnTo>
                    <a:pt x="318719" y="5283"/>
                  </a:lnTo>
                  <a:lnTo>
                    <a:pt x="312997" y="1418"/>
                  </a:lnTo>
                  <a:lnTo>
                    <a:pt x="30600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氏名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7" name="bk object 37"/>
            <p:cNvSpPr/>
            <p:nvPr/>
          </p:nvSpPr>
          <p:spPr>
            <a:xfrm>
              <a:off x="189226" y="1859504"/>
              <a:ext cx="222988" cy="2701754"/>
            </a:xfrm>
            <a:custGeom>
              <a:avLst/>
              <a:gdLst/>
              <a:ahLst/>
              <a:cxnLst/>
              <a:rect l="l" t="t" r="r" b="b"/>
              <a:pathLst>
                <a:path w="216534" h="7490459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7454061"/>
                  </a:lnTo>
                  <a:lnTo>
                    <a:pt x="2841" y="7468045"/>
                  </a:lnTo>
                  <a:lnTo>
                    <a:pt x="10577" y="7479493"/>
                  </a:lnTo>
                  <a:lnTo>
                    <a:pt x="22025" y="7487226"/>
                  </a:lnTo>
                  <a:lnTo>
                    <a:pt x="36004" y="7490066"/>
                  </a:lnTo>
                  <a:lnTo>
                    <a:pt x="216001" y="7490066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 smtClean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申請内容</a:t>
              </a:r>
              <a:endParaRPr sz="10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8" name="bk object 38"/>
            <p:cNvSpPr/>
            <p:nvPr/>
          </p:nvSpPr>
          <p:spPr>
            <a:xfrm>
              <a:off x="173571" y="1859503"/>
              <a:ext cx="7050487" cy="2701755"/>
            </a:xfrm>
            <a:custGeom>
              <a:avLst/>
              <a:gdLst/>
              <a:ahLst/>
              <a:cxnLst/>
              <a:rect l="l" t="t" r="r" b="b"/>
              <a:pathLst>
                <a:path w="6912609" h="7490459">
                  <a:moveTo>
                    <a:pt x="6912000" y="7454061"/>
                  </a:moveTo>
                  <a:lnTo>
                    <a:pt x="6909160" y="7468045"/>
                  </a:lnTo>
                  <a:lnTo>
                    <a:pt x="6901427" y="7479493"/>
                  </a:lnTo>
                  <a:lnTo>
                    <a:pt x="6889979" y="7487226"/>
                  </a:lnTo>
                  <a:lnTo>
                    <a:pt x="6875995" y="7490066"/>
                  </a:lnTo>
                  <a:lnTo>
                    <a:pt x="35991" y="7490066"/>
                  </a:lnTo>
                  <a:lnTo>
                    <a:pt x="22015" y="7487226"/>
                  </a:lnTo>
                  <a:lnTo>
                    <a:pt x="10571" y="7479493"/>
                  </a:lnTo>
                  <a:lnTo>
                    <a:pt x="2839" y="7468045"/>
                  </a:lnTo>
                  <a:lnTo>
                    <a:pt x="0" y="7454061"/>
                  </a:lnTo>
                  <a:lnTo>
                    <a:pt x="0" y="35991"/>
                  </a:lnTo>
                  <a:lnTo>
                    <a:pt x="2839" y="22015"/>
                  </a:lnTo>
                  <a:lnTo>
                    <a:pt x="10571" y="10571"/>
                  </a:lnTo>
                  <a:lnTo>
                    <a:pt x="22015" y="2839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1"/>
                  </a:lnTo>
                  <a:lnTo>
                    <a:pt x="6909160" y="22015"/>
                  </a:lnTo>
                  <a:lnTo>
                    <a:pt x="6912000" y="35991"/>
                  </a:lnTo>
                  <a:lnTo>
                    <a:pt x="6912000" y="7454061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0" name="bk object 47"/>
            <p:cNvSpPr/>
            <p:nvPr/>
          </p:nvSpPr>
          <p:spPr>
            <a:xfrm flipV="1">
              <a:off x="402853" y="2642664"/>
              <a:ext cx="6833214" cy="45719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1" name="bk object 48"/>
            <p:cNvSpPr/>
            <p:nvPr/>
          </p:nvSpPr>
          <p:spPr>
            <a:xfrm flipV="1">
              <a:off x="412215" y="2979175"/>
              <a:ext cx="6811844" cy="145341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3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3" name="object 14"/>
            <p:cNvSpPr/>
            <p:nvPr/>
          </p:nvSpPr>
          <p:spPr>
            <a:xfrm>
              <a:off x="791958" y="2248709"/>
              <a:ext cx="6444615" cy="0"/>
            </a:xfrm>
            <a:custGeom>
              <a:avLst/>
              <a:gdLst/>
              <a:ahLst/>
              <a:cxnLst/>
              <a:rect l="l" t="t" r="r" b="b"/>
              <a:pathLst>
                <a:path w="6444615">
                  <a:moveTo>
                    <a:pt x="0" y="0"/>
                  </a:moveTo>
                  <a:lnTo>
                    <a:pt x="644400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7" name="object 105"/>
            <p:cNvSpPr txBox="1"/>
            <p:nvPr/>
          </p:nvSpPr>
          <p:spPr>
            <a:xfrm>
              <a:off x="5614630" y="2310050"/>
              <a:ext cx="1509888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dirty="0" err="1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昭和</a:t>
              </a:r>
              <a:r>
                <a:rPr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 □</a:t>
              </a:r>
              <a:r>
                <a:rPr sz="800" dirty="0" err="1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平成</a:t>
              </a:r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□令和</a:t>
              </a:r>
              <a:r>
                <a:rPr lang="ja-JP" altLang="en-US" sz="7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</a:t>
              </a:r>
              <a:endParaRPr sz="7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8" name="object 106"/>
            <p:cNvSpPr txBox="1"/>
            <p:nvPr/>
          </p:nvSpPr>
          <p:spPr>
            <a:xfrm>
              <a:off x="2264609" y="2005915"/>
              <a:ext cx="1830893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dirty="0" err="1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被保険者</a:t>
              </a:r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</a:t>
              </a:r>
              <a:r>
                <a:rPr lang="en-US" altLang="zh-TW" sz="8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lang="zh-TW" altLang="en-US" sz="800" spc="-1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zh-TW" altLang="en-US" sz="800" spc="-5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家族（被扶養者</a:t>
              </a:r>
              <a:r>
                <a:rPr lang="zh-TW" altLang="en-US" sz="800" spc="-55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lang="zh-TW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9" name="object 112"/>
            <p:cNvSpPr/>
            <p:nvPr/>
          </p:nvSpPr>
          <p:spPr>
            <a:xfrm>
              <a:off x="1742023" y="1931533"/>
              <a:ext cx="216535" cy="252095"/>
            </a:xfrm>
            <a:custGeom>
              <a:avLst/>
              <a:gdLst/>
              <a:ahLst/>
              <a:cxnLst/>
              <a:rect l="l" t="t" r="r" b="b"/>
              <a:pathLst>
                <a:path w="216535" h="252094">
                  <a:moveTo>
                    <a:pt x="216001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6001" y="0"/>
                  </a:lnTo>
                  <a:lnTo>
                    <a:pt x="216001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0" name="object 78"/>
            <p:cNvSpPr txBox="1"/>
            <p:nvPr/>
          </p:nvSpPr>
          <p:spPr>
            <a:xfrm>
              <a:off x="2125727" y="4257909"/>
              <a:ext cx="2501834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　 </a:t>
              </a:r>
              <a:r>
                <a:rPr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 月　　  日から　</a:t>
              </a:r>
              <a:endParaRPr lang="en-US" altLang="ja-JP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　 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 月　　  </a:t>
              </a:r>
              <a:r>
                <a:rPr lang="ja-JP" altLang="en-US" sz="800" dirty="0" smtClean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日まで　　　 　日間</a:t>
              </a:r>
              <a:endParaRPr lang="en-US" altLang="ja-JP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sp>
        <p:nvSpPr>
          <p:cNvPr id="253" name="object 78"/>
          <p:cNvSpPr txBox="1"/>
          <p:nvPr/>
        </p:nvSpPr>
        <p:spPr>
          <a:xfrm>
            <a:off x="5627799" y="3940403"/>
            <a:ext cx="1301298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　　</a:t>
            </a:r>
            <a:r>
              <a:rPr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月　　  日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254" name="object 78"/>
          <p:cNvSpPr txBox="1"/>
          <p:nvPr/>
        </p:nvSpPr>
        <p:spPr>
          <a:xfrm>
            <a:off x="5533683" y="4234361"/>
            <a:ext cx="1405824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□平成　□令和</a:t>
            </a:r>
            <a:endParaRPr lang="en-US" altLang="ja-JP" sz="800" dirty="0" smtClean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　</a:t>
            </a:r>
            <a:r>
              <a:rPr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</a:t>
            </a:r>
            <a:r>
              <a:rPr lang="ja-JP" altLang="en-US" sz="8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月　　  日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258" name="bk object 44"/>
          <p:cNvSpPr/>
          <p:nvPr/>
        </p:nvSpPr>
        <p:spPr>
          <a:xfrm>
            <a:off x="790093" y="5035708"/>
            <a:ext cx="6230044" cy="425980"/>
          </a:xfrm>
          <a:custGeom>
            <a:avLst/>
            <a:gdLst/>
            <a:ahLst/>
            <a:cxnLst/>
            <a:rect l="l" t="t" r="r" b="b"/>
            <a:pathLst>
              <a:path w="6696075">
                <a:moveTo>
                  <a:pt x="0" y="0"/>
                </a:moveTo>
                <a:lnTo>
                  <a:pt x="6696036" y="0"/>
                </a:lnTo>
              </a:path>
            </a:pathLst>
          </a:custGeom>
          <a:ln w="1620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9" name="bk object 44"/>
          <p:cNvSpPr/>
          <p:nvPr/>
        </p:nvSpPr>
        <p:spPr>
          <a:xfrm>
            <a:off x="785666" y="5610954"/>
            <a:ext cx="6220734" cy="195953"/>
          </a:xfrm>
          <a:custGeom>
            <a:avLst/>
            <a:gdLst/>
            <a:ahLst/>
            <a:cxnLst/>
            <a:rect l="l" t="t" r="r" b="b"/>
            <a:pathLst>
              <a:path w="6696075">
                <a:moveTo>
                  <a:pt x="0" y="0"/>
                </a:moveTo>
                <a:lnTo>
                  <a:pt x="6696036" y="0"/>
                </a:lnTo>
              </a:path>
            </a:pathLst>
          </a:custGeom>
          <a:ln w="1620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0" name="object 15"/>
          <p:cNvSpPr txBox="1"/>
          <p:nvPr/>
        </p:nvSpPr>
        <p:spPr>
          <a:xfrm>
            <a:off x="6852522" y="5832040"/>
            <a:ext cx="114300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円</a:t>
            </a:r>
            <a:endParaRPr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316" name="bk object 35"/>
          <p:cNvSpPr/>
          <p:nvPr/>
        </p:nvSpPr>
        <p:spPr>
          <a:xfrm flipH="1">
            <a:off x="3895972" y="5088185"/>
            <a:ext cx="83641" cy="522770"/>
          </a:xfrm>
          <a:custGeom>
            <a:avLst/>
            <a:gdLst/>
            <a:ahLst/>
            <a:cxnLst/>
            <a:rect l="l" t="t" r="r" b="b"/>
            <a:pathLst>
              <a:path h="1296035">
                <a:moveTo>
                  <a:pt x="0" y="1296009"/>
                </a:moveTo>
                <a:lnTo>
                  <a:pt x="0" y="0"/>
                </a:lnTo>
              </a:path>
            </a:pathLst>
          </a:custGeom>
          <a:ln w="5397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1" name="テキスト ボックス 320"/>
          <p:cNvSpPr txBox="1"/>
          <p:nvPr/>
        </p:nvSpPr>
        <p:spPr>
          <a:xfrm>
            <a:off x="476040" y="6041350"/>
            <a:ext cx="676875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+mj-ea"/>
                <a:ea typeface="+mj-ea"/>
              </a:rPr>
              <a:t>※</a:t>
            </a:r>
            <a:r>
              <a:rPr kumimoji="1" lang="ja-JP" altLang="en-US" sz="900" dirty="0" smtClean="0">
                <a:latin typeface="+mj-ea"/>
                <a:ea typeface="+mj-ea"/>
              </a:rPr>
              <a:t>申請書は</a:t>
            </a:r>
            <a:r>
              <a:rPr kumimoji="1" lang="ja-JP" altLang="en-US" sz="900" u="wavy" dirty="0" smtClean="0">
                <a:latin typeface="+mj-ea"/>
                <a:ea typeface="+mj-ea"/>
              </a:rPr>
              <a:t>暦月を単位</a:t>
            </a:r>
            <a:r>
              <a:rPr kumimoji="1" lang="ja-JP" altLang="en-US" sz="900" dirty="0" smtClean="0">
                <a:latin typeface="+mj-ea"/>
                <a:ea typeface="+mj-ea"/>
              </a:rPr>
              <a:t>として作成ください。</a:t>
            </a:r>
            <a:endParaRPr kumimoji="1" lang="en-US" altLang="ja-JP" sz="900" dirty="0" smtClean="0">
              <a:latin typeface="+mj-ea"/>
              <a:ea typeface="+mj-ea"/>
            </a:endParaRPr>
          </a:p>
          <a:p>
            <a:r>
              <a:rPr kumimoji="1" lang="en-US" altLang="ja-JP" sz="900" dirty="0" smtClean="0">
                <a:latin typeface="+mj-ea"/>
                <a:ea typeface="+mj-ea"/>
              </a:rPr>
              <a:t>【</a:t>
            </a:r>
            <a:r>
              <a:rPr kumimoji="1" lang="ja-JP" altLang="en-US" sz="900" dirty="0" smtClean="0">
                <a:latin typeface="+mj-ea"/>
                <a:ea typeface="+mj-ea"/>
              </a:rPr>
              <a:t>添付書類</a:t>
            </a:r>
            <a:r>
              <a:rPr kumimoji="1" lang="en-US" altLang="ja-JP" sz="900" dirty="0" smtClean="0">
                <a:latin typeface="+mj-ea"/>
                <a:ea typeface="+mj-ea"/>
              </a:rPr>
              <a:t>】</a:t>
            </a:r>
            <a:r>
              <a:rPr kumimoji="1" lang="ja-JP" altLang="en-US" sz="900" dirty="0" smtClean="0">
                <a:latin typeface="+mj-ea"/>
                <a:ea typeface="+mj-ea"/>
              </a:rPr>
              <a:t>■別途</a:t>
            </a:r>
            <a:r>
              <a:rPr kumimoji="1" lang="ja-JP" altLang="en-US" sz="900" b="1" u="sng" dirty="0" smtClean="0">
                <a:latin typeface="+mj-ea"/>
                <a:ea typeface="+mj-ea"/>
              </a:rPr>
              <a:t>「施術管理者</a:t>
            </a:r>
            <a:r>
              <a:rPr kumimoji="1" lang="ja-JP" altLang="en-US" sz="900" b="1" u="sng" smtClean="0">
                <a:latin typeface="+mj-ea"/>
                <a:ea typeface="+mj-ea"/>
              </a:rPr>
              <a:t>記入用」 施術内容明細書</a:t>
            </a:r>
            <a:r>
              <a:rPr kumimoji="1" lang="ja-JP" altLang="en-US" sz="900" smtClean="0">
                <a:latin typeface="+mj-ea"/>
                <a:ea typeface="+mj-ea"/>
              </a:rPr>
              <a:t>を</a:t>
            </a:r>
            <a:r>
              <a:rPr lang="ja-JP" altLang="en-US" sz="900" dirty="0" smtClean="0">
                <a:latin typeface="+mj-ea"/>
                <a:ea typeface="+mj-ea"/>
              </a:rPr>
              <a:t>施術管理者へ記入を依頼し、申請書に添付ください。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900" dirty="0">
                <a:latin typeface="+mj-ea"/>
                <a:ea typeface="+mj-ea"/>
              </a:rPr>
              <a:t>　</a:t>
            </a:r>
            <a:r>
              <a:rPr lang="ja-JP" altLang="en-US" sz="900" dirty="0" smtClean="0">
                <a:latin typeface="+mj-ea"/>
                <a:ea typeface="+mj-ea"/>
              </a:rPr>
              <a:t>　　　　　　 ■</a:t>
            </a:r>
            <a:r>
              <a:rPr lang="ja-JP" altLang="en-US" sz="900" b="1" u="sng" dirty="0" smtClean="0">
                <a:latin typeface="+mj-ea"/>
              </a:rPr>
              <a:t>施術</a:t>
            </a:r>
            <a:r>
              <a:rPr lang="ja-JP" altLang="en-US" sz="900" b="1" u="sng" dirty="0">
                <a:latin typeface="+mj-ea"/>
              </a:rPr>
              <a:t>に要した費用の領収書（</a:t>
            </a:r>
            <a:r>
              <a:rPr lang="ja-JP" altLang="en-US" sz="900" b="1" u="sng" dirty="0" smtClean="0">
                <a:latin typeface="+mj-ea"/>
              </a:rPr>
              <a:t>原本）</a:t>
            </a:r>
            <a:r>
              <a:rPr lang="ja-JP" altLang="en-US" sz="900" u="sng" dirty="0">
                <a:latin typeface="+mj-ea"/>
              </a:rPr>
              <a:t>を必ず添付ください</a:t>
            </a:r>
            <a:r>
              <a:rPr lang="ja-JP" altLang="en-US" sz="900" u="sng" dirty="0" smtClean="0">
                <a:latin typeface="+mj-ea"/>
              </a:rPr>
              <a:t>。</a:t>
            </a:r>
            <a:r>
              <a:rPr lang="ja-JP" altLang="en-US" sz="800" u="sng" dirty="0" smtClean="0">
                <a:latin typeface="+mj-ea"/>
              </a:rPr>
              <a:t>レシート不可</a:t>
            </a:r>
            <a:endParaRPr lang="en-US" altLang="ja-JP" sz="800" u="sng" dirty="0" smtClean="0">
              <a:latin typeface="+mj-ea"/>
            </a:endParaRPr>
          </a:p>
          <a:p>
            <a:r>
              <a:rPr lang="ja-JP" altLang="en-US" sz="900" dirty="0" smtClean="0">
                <a:latin typeface="+mj-ea"/>
              </a:rPr>
              <a:t> 　　　　　</a:t>
            </a:r>
            <a:r>
              <a:rPr lang="ja-JP" altLang="en-US" sz="800" dirty="0" smtClean="0">
                <a:latin typeface="+mj-ea"/>
              </a:rPr>
              <a:t>＜以下は該当する場合に添付する書類＞　</a:t>
            </a:r>
            <a:endParaRPr lang="en-US" altLang="ja-JP" sz="800" dirty="0" smtClean="0">
              <a:latin typeface="+mj-ea"/>
            </a:endParaRPr>
          </a:p>
          <a:p>
            <a:r>
              <a:rPr lang="ja-JP" altLang="en-US" sz="900" dirty="0" smtClean="0">
                <a:latin typeface="+mj-ea"/>
              </a:rPr>
              <a:t>　　 　　　　　□医師の同意書（原本）</a:t>
            </a:r>
            <a:r>
              <a:rPr lang="en-US" altLang="ja-JP" sz="800" dirty="0" smtClean="0">
                <a:latin typeface="+mj-ea"/>
              </a:rPr>
              <a:t>※</a:t>
            </a:r>
            <a:r>
              <a:rPr lang="ja-JP" altLang="en-US" sz="800" dirty="0" smtClean="0">
                <a:latin typeface="+mj-ea"/>
              </a:rPr>
              <a:t> </a:t>
            </a:r>
            <a:r>
              <a:rPr lang="en-US" altLang="ja-JP" sz="800" dirty="0" smtClean="0">
                <a:latin typeface="+mj-ea"/>
              </a:rPr>
              <a:t>6</a:t>
            </a:r>
            <a:r>
              <a:rPr lang="ja-JP" altLang="en-US" sz="800" dirty="0" smtClean="0">
                <a:latin typeface="+mj-ea"/>
              </a:rPr>
              <a:t>ヶ月を超えて引き続き施術を受けようとする場合、再度、保険医から同意書の交付を受ける必要があります。</a:t>
            </a:r>
            <a:endParaRPr lang="en-US" altLang="ja-JP" sz="800" dirty="0">
              <a:latin typeface="+mj-ea"/>
            </a:endParaRPr>
          </a:p>
          <a:p>
            <a:r>
              <a:rPr lang="ja-JP" altLang="en-US" sz="900" dirty="0" smtClean="0">
                <a:latin typeface="+mj-ea"/>
              </a:rPr>
              <a:t>　　 　　　　　□施術報告書（写し） 　　□往療状況表 　　□</a:t>
            </a:r>
            <a:r>
              <a:rPr lang="en-US" altLang="ja-JP" sz="900" dirty="0" smtClean="0">
                <a:latin typeface="+mj-ea"/>
              </a:rPr>
              <a:t>1</a:t>
            </a:r>
            <a:r>
              <a:rPr lang="ja-JP" altLang="en-US" sz="900" dirty="0" smtClean="0">
                <a:latin typeface="+mj-ea"/>
              </a:rPr>
              <a:t>年以上・月</a:t>
            </a:r>
            <a:r>
              <a:rPr lang="en-US" altLang="ja-JP" sz="900" dirty="0" smtClean="0">
                <a:latin typeface="+mj-ea"/>
              </a:rPr>
              <a:t>16</a:t>
            </a:r>
            <a:r>
              <a:rPr lang="ja-JP" altLang="en-US" sz="900" dirty="0" smtClean="0">
                <a:latin typeface="+mj-ea"/>
              </a:rPr>
              <a:t>回以上施術継理由・状態記入書</a:t>
            </a:r>
            <a:endParaRPr lang="en-US" altLang="ja-JP" sz="900" dirty="0">
              <a:latin typeface="+mj-ea"/>
            </a:endParaRPr>
          </a:p>
          <a:p>
            <a:endParaRPr kumimoji="1" lang="en-US" altLang="ja-JP" sz="900" dirty="0" smtClean="0">
              <a:latin typeface="+mj-ea"/>
              <a:ea typeface="+mj-ea"/>
            </a:endParaRPr>
          </a:p>
          <a:p>
            <a:endParaRPr kumimoji="1" lang="ja-JP" altLang="en-US" sz="1000" dirty="0">
              <a:latin typeface="+mj-ea"/>
              <a:ea typeface="+mj-ea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66280" y="6995754"/>
            <a:ext cx="6500640" cy="3298108"/>
            <a:chOff x="566280" y="6995754"/>
            <a:chExt cx="6500640" cy="3298108"/>
          </a:xfrm>
        </p:grpSpPr>
        <p:sp>
          <p:nvSpPr>
            <p:cNvPr id="353" name="正方形/長方形 352"/>
            <p:cNvSpPr/>
            <p:nvPr/>
          </p:nvSpPr>
          <p:spPr>
            <a:xfrm>
              <a:off x="6404466" y="10064112"/>
              <a:ext cx="662454" cy="2297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（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>2019.12</a:t>
              </a:r>
              <a:r>
                <a:rPr kumimoji="1" lang="ja-JP" altLang="en-US" sz="800" dirty="0" smtClean="0">
                  <a:solidFill>
                    <a:schemeClr val="tx1"/>
                  </a:solidFill>
                </a:rPr>
                <a:t>）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566280" y="6995754"/>
              <a:ext cx="6500639" cy="3298108"/>
              <a:chOff x="566280" y="6995754"/>
              <a:chExt cx="6500639" cy="3298108"/>
            </a:xfrm>
          </p:grpSpPr>
          <p:pic>
            <p:nvPicPr>
              <p:cNvPr id="320" name="Picture 2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49644" y="8515298"/>
                <a:ext cx="420902" cy="404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36" name="グループ化 135"/>
              <p:cNvGrpSpPr/>
              <p:nvPr/>
            </p:nvGrpSpPr>
            <p:grpSpPr>
              <a:xfrm>
                <a:off x="566280" y="6995754"/>
                <a:ext cx="6500639" cy="3298108"/>
                <a:chOff x="0" y="0"/>
                <a:chExt cx="6500639" cy="3298108"/>
              </a:xfrm>
            </p:grpSpPr>
            <p:sp>
              <p:nvSpPr>
                <p:cNvPr id="138" name="object 2"/>
                <p:cNvSpPr/>
                <p:nvPr/>
              </p:nvSpPr>
              <p:spPr>
                <a:xfrm>
                  <a:off x="2974940" y="2683384"/>
                  <a:ext cx="399275" cy="3846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1224279">
                      <a:moveTo>
                        <a:pt x="1007999" y="0"/>
                      </a:moveTo>
                      <a:lnTo>
                        <a:pt x="35991" y="0"/>
                      </a:lnTo>
                      <a:lnTo>
                        <a:pt x="22015" y="2841"/>
                      </a:lnTo>
                      <a:lnTo>
                        <a:pt x="10571" y="10577"/>
                      </a:lnTo>
                      <a:lnTo>
                        <a:pt x="2839" y="22025"/>
                      </a:lnTo>
                      <a:lnTo>
                        <a:pt x="0" y="36004"/>
                      </a:lnTo>
                      <a:lnTo>
                        <a:pt x="0" y="1188021"/>
                      </a:lnTo>
                      <a:lnTo>
                        <a:pt x="2839" y="1202005"/>
                      </a:lnTo>
                      <a:lnTo>
                        <a:pt x="10571" y="1213453"/>
                      </a:lnTo>
                      <a:lnTo>
                        <a:pt x="22015" y="1221186"/>
                      </a:lnTo>
                      <a:lnTo>
                        <a:pt x="35991" y="1224026"/>
                      </a:lnTo>
                      <a:lnTo>
                        <a:pt x="1007999" y="1224026"/>
                      </a:lnTo>
                      <a:lnTo>
                        <a:pt x="1007999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 anchorCtr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</a:pPr>
                  <a:r>
                    <a:rPr lang="ja-JP" altLang="en-US" sz="8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備考欄</a:t>
                  </a:r>
                </a:p>
              </p:txBody>
            </p:sp>
            <p:grpSp>
              <p:nvGrpSpPr>
                <p:cNvPr id="137" name="グループ化 136"/>
                <p:cNvGrpSpPr/>
                <p:nvPr/>
              </p:nvGrpSpPr>
              <p:grpSpPr>
                <a:xfrm>
                  <a:off x="0" y="0"/>
                  <a:ext cx="6500639" cy="3298108"/>
                  <a:chOff x="0" y="0"/>
                  <a:chExt cx="6500639" cy="3298108"/>
                </a:xfrm>
              </p:grpSpPr>
              <p:sp>
                <p:nvSpPr>
                  <p:cNvPr id="139" name="正方形/長方形 138"/>
                  <p:cNvSpPr/>
                  <p:nvPr/>
                </p:nvSpPr>
                <p:spPr>
                  <a:xfrm>
                    <a:off x="1739523" y="3068358"/>
                    <a:ext cx="2821711" cy="2297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ja-JP" altLang="en-US" sz="900" dirty="0">
                        <a:solidFill>
                          <a:schemeClr val="tx1"/>
                        </a:solidFill>
                      </a:rPr>
                      <a:t>三協・立山</a:t>
                    </a:r>
                    <a:r>
                      <a:rPr kumimoji="1" lang="ja-JP" altLang="en-US" sz="900" dirty="0">
                        <a:solidFill>
                          <a:schemeClr val="tx1"/>
                        </a:solidFill>
                      </a:rPr>
                      <a:t>健康保険組合</a:t>
                    </a:r>
                  </a:p>
                </p:txBody>
              </p:sp>
              <p:grpSp>
                <p:nvGrpSpPr>
                  <p:cNvPr id="140" name="グループ化 139"/>
                  <p:cNvGrpSpPr/>
                  <p:nvPr/>
                </p:nvGrpSpPr>
                <p:grpSpPr>
                  <a:xfrm>
                    <a:off x="0" y="0"/>
                    <a:ext cx="6500639" cy="3068335"/>
                    <a:chOff x="0" y="0"/>
                    <a:chExt cx="6500639" cy="3068335"/>
                  </a:xfrm>
                </p:grpSpPr>
                <p:sp>
                  <p:nvSpPr>
                    <p:cNvPr id="142" name="object 61"/>
                    <p:cNvSpPr txBox="1"/>
                    <p:nvPr/>
                  </p:nvSpPr>
                  <p:spPr>
                    <a:xfrm>
                      <a:off x="1035939" y="1248502"/>
                      <a:ext cx="3267525" cy="123111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800" b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▼</a:t>
                      </a:r>
                      <a:r>
                        <a:rPr lang="ja-JP" altLang="en-US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「２</a:t>
                      </a:r>
                      <a:r>
                        <a:rPr lang="en-US" altLang="ja-JP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.</a:t>
                      </a:r>
                      <a:r>
                        <a:rPr lang="ja-JP" altLang="en-US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代理人」の場合は必ず記入・押印ください。</a:t>
                      </a:r>
                      <a:r>
                        <a:rPr lang="en-US" altLang="ja-JP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(</a:t>
                      </a:r>
                      <a:r>
                        <a:rPr lang="ja-JP" altLang="en-US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押印省略不可</a:t>
                      </a:r>
                      <a:r>
                        <a:rPr lang="en-US" altLang="ja-JP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)</a:t>
                      </a:r>
                      <a:endParaRPr sz="8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/>
                      </a:endParaRPr>
                    </a:p>
                  </p:txBody>
                </p:sp>
                <p:sp>
                  <p:nvSpPr>
                    <p:cNvPr id="146" name="object 78"/>
                    <p:cNvSpPr txBox="1"/>
                    <p:nvPr/>
                  </p:nvSpPr>
                  <p:spPr>
                    <a:xfrm>
                      <a:off x="1003950" y="823277"/>
                      <a:ext cx="1429471" cy="123111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12700"/>
                      <a:r>
                        <a:rPr lang="ja-JP" altLang="en-US" sz="800" b="1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▼カタカナ</a:t>
                      </a:r>
                      <a:r>
                        <a:rPr lang="ja-JP" altLang="en-US" sz="80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/>
                        </a:rPr>
                        <a:t>でご記入ください。</a:t>
                      </a:r>
                      <a:endParaRPr sz="8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/>
                      </a:endParaRPr>
                    </a:p>
                  </p:txBody>
                </p:sp>
                <p:pic>
                  <p:nvPicPr>
                    <p:cNvPr id="148" name="Picture 2"/>
                    <p:cNvPicPr>
                      <a:picLocks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483759" y="2184776"/>
                      <a:ext cx="420902" cy="4045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grpSp>
                  <p:nvGrpSpPr>
                    <p:cNvPr id="149" name="グループ化 148"/>
                    <p:cNvGrpSpPr/>
                    <p:nvPr/>
                  </p:nvGrpSpPr>
                  <p:grpSpPr>
                    <a:xfrm>
                      <a:off x="0" y="0"/>
                      <a:ext cx="6500639" cy="3068335"/>
                      <a:chOff x="0" y="0"/>
                      <a:chExt cx="6500639" cy="3068335"/>
                    </a:xfrm>
                  </p:grpSpPr>
                  <p:sp>
                    <p:nvSpPr>
                      <p:cNvPr id="150" name="object 59"/>
                      <p:cNvSpPr/>
                      <p:nvPr/>
                    </p:nvSpPr>
                    <p:spPr>
                      <a:xfrm>
                        <a:off x="5175731" y="1404443"/>
                        <a:ext cx="1324908" cy="1663892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260475" h="1152525">
                            <a:moveTo>
                              <a:pt x="1259992" y="1152004"/>
                            </a:moveTo>
                            <a:lnTo>
                              <a:pt x="0" y="1152004"/>
                            </a:lnTo>
                            <a:lnTo>
                              <a:pt x="0" y="0"/>
                            </a:lnTo>
                            <a:lnTo>
                              <a:pt x="1259992" y="0"/>
                            </a:lnTo>
                            <a:lnTo>
                              <a:pt x="1259992" y="1152004"/>
                            </a:lnTo>
                            <a:close/>
                          </a:path>
                        </a:pathLst>
                      </a:custGeom>
                      <a:ln w="5397">
                        <a:solidFill>
                          <a:srgbClr val="221915"/>
                        </a:solidFill>
                      </a:ln>
                    </p:spPr>
                    <p:txBody>
                      <a:bodyPr wrap="square" lIns="0" tIns="36000" rIns="0" bIns="0" rtlCol="0" anchor="t" anchorCtr="1"/>
                      <a:lstStyle>
                        <a:lvl1pPr marL="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r>
                          <a:rPr lang="ja-JP" altLang="en-US" sz="9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rPr>
                          <a:t>受付日付印</a:t>
                        </a:r>
                        <a:endParaRPr sz="900"/>
                      </a:p>
                    </p:txBody>
                  </p:sp>
                  <p:sp>
                    <p:nvSpPr>
                      <p:cNvPr id="151" name="テキスト ボックス 122"/>
                      <p:cNvSpPr txBox="1"/>
                      <p:nvPr/>
                    </p:nvSpPr>
                    <p:spPr>
                      <a:xfrm>
                        <a:off x="9525" y="2683384"/>
                        <a:ext cx="5111905" cy="375447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chemeClr val="tx1"/>
                        </a:solidFill>
                        <a:prstDash val="sysDot"/>
                      </a:ln>
                    </p:spPr>
                    <p:txBody>
                      <a:bodyPr wrap="square" lIns="36000" tIns="0" rIns="0" bIns="0" rtlCol="0" anchor="ctr" anchorCtr="0">
                        <a:noAutofit/>
                      </a:bodyPr>
                      <a:lstStyle>
                        <a:lvl1pPr marL="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被保険者証の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記号・番号</a:t>
                        </a:r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に代えてマイナンバーにより申請する場合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は</a:t>
                        </a:r>
                        <a:endParaRPr kumimoji="1" lang="en-US" altLang="ja-JP" sz="7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endParaRPr>
                      </a:p>
                      <a:p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備考欄へ記載</a:t>
                        </a:r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してください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。</a:t>
                        </a:r>
                        <a:r>
                          <a:rPr kumimoji="1" lang="en-US" altLang="ja-JP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※【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注意</a:t>
                        </a:r>
                        <a:r>
                          <a:rPr lang="en-US" altLang="ja-JP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】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マイナンバー</a:t>
                        </a:r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を記載した場合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は</a:t>
                        </a:r>
                        <a:endParaRPr kumimoji="1" lang="en-US" altLang="ja-JP" sz="7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endParaRPr>
                      </a:p>
                      <a:p>
                        <a:r>
                          <a:rPr kumimoji="1" lang="ja-JP" altLang="en-US"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個人番号確認、本人確認をするための添付書類が必要です</a:t>
                        </a:r>
                        <a:r>
                          <a:rPr kumimoji="1" lang="ja-JP" altLang="en-US" sz="7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rPr>
                          <a:t>。</a:t>
                        </a:r>
                        <a:endParaRPr kumimoji="1" lang="en-US" altLang="ja-JP" sz="7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endParaRPr>
                      </a:p>
                    </p:txBody>
                  </p:sp>
                  <p:grpSp>
                    <p:nvGrpSpPr>
                      <p:cNvPr id="152" name="グループ化 151"/>
                      <p:cNvGrpSpPr/>
                      <p:nvPr/>
                    </p:nvGrpSpPr>
                    <p:grpSpPr>
                      <a:xfrm>
                        <a:off x="14316" y="0"/>
                        <a:ext cx="6462790" cy="1605296"/>
                        <a:chOff x="14316" y="0"/>
                        <a:chExt cx="7173571" cy="1990792"/>
                      </a:xfrm>
                    </p:grpSpPr>
                    <p:sp>
                      <p:nvSpPr>
                        <p:cNvPr id="170" name="object 2"/>
                        <p:cNvSpPr/>
                        <p:nvPr/>
                      </p:nvSpPr>
                      <p:spPr>
                        <a:xfrm>
                          <a:off x="142352" y="939218"/>
                          <a:ext cx="880329" cy="523581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008380" h="1224279">
                              <a:moveTo>
                                <a:pt x="1007999" y="0"/>
                              </a:moveTo>
                              <a:lnTo>
                                <a:pt x="35991" y="0"/>
                              </a:lnTo>
                              <a:lnTo>
                                <a:pt x="22015" y="2841"/>
                              </a:lnTo>
                              <a:lnTo>
                                <a:pt x="10571" y="10577"/>
                              </a:lnTo>
                              <a:lnTo>
                                <a:pt x="2839" y="22025"/>
                              </a:lnTo>
                              <a:lnTo>
                                <a:pt x="0" y="36004"/>
                              </a:lnTo>
                              <a:lnTo>
                                <a:pt x="0" y="1188021"/>
                              </a:lnTo>
                              <a:lnTo>
                                <a:pt x="2839" y="1202005"/>
                              </a:lnTo>
                              <a:lnTo>
                                <a:pt x="10571" y="1213453"/>
                              </a:lnTo>
                              <a:lnTo>
                                <a:pt x="22015" y="1221186"/>
                              </a:lnTo>
                              <a:lnTo>
                                <a:pt x="35991" y="1224026"/>
                              </a:lnTo>
                              <a:lnTo>
                                <a:pt x="1007999" y="1224026"/>
                              </a:lnTo>
                              <a:lnTo>
                                <a:pt x="1007999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口座名義</a:t>
                          </a:r>
                        </a:p>
                      </p:txBody>
                    </p:sp>
                    <p:sp>
                      <p:nvSpPr>
                        <p:cNvPr id="171" name="object 2"/>
                        <p:cNvSpPr/>
                        <p:nvPr/>
                      </p:nvSpPr>
                      <p:spPr>
                        <a:xfrm>
                          <a:off x="230316" y="3119"/>
                          <a:ext cx="792365" cy="54736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008380" h="1224279">
                              <a:moveTo>
                                <a:pt x="1007999" y="0"/>
                              </a:moveTo>
                              <a:lnTo>
                                <a:pt x="35991" y="0"/>
                              </a:lnTo>
                              <a:lnTo>
                                <a:pt x="22015" y="2841"/>
                              </a:lnTo>
                              <a:lnTo>
                                <a:pt x="10571" y="10577"/>
                              </a:lnTo>
                              <a:lnTo>
                                <a:pt x="2839" y="22025"/>
                              </a:lnTo>
                              <a:lnTo>
                                <a:pt x="0" y="36004"/>
                              </a:lnTo>
                              <a:lnTo>
                                <a:pt x="0" y="1188021"/>
                              </a:lnTo>
                              <a:lnTo>
                                <a:pt x="2839" y="1202005"/>
                              </a:lnTo>
                              <a:lnTo>
                                <a:pt x="10571" y="1213453"/>
                              </a:lnTo>
                              <a:lnTo>
                                <a:pt x="22015" y="1221186"/>
                              </a:lnTo>
                              <a:lnTo>
                                <a:pt x="35991" y="1224026"/>
                              </a:lnTo>
                              <a:lnTo>
                                <a:pt x="1007999" y="1224026"/>
                              </a:lnTo>
                              <a:lnTo>
                                <a:pt x="1007999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金融機関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名称</a:t>
                          </a:r>
                          <a:endParaRPr sz="900" dirty="0"/>
                        </a:p>
                      </p:txBody>
                    </p:sp>
                    <p:sp>
                      <p:nvSpPr>
                        <p:cNvPr id="172" name="object 3"/>
                        <p:cNvSpPr/>
                        <p:nvPr/>
                      </p:nvSpPr>
                      <p:spPr>
                        <a:xfrm>
                          <a:off x="4370263" y="968676"/>
                          <a:ext cx="860348" cy="492472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48335" h="792479">
                              <a:moveTo>
                                <a:pt x="0" y="792010"/>
                              </a:moveTo>
                              <a:lnTo>
                                <a:pt x="647992" y="792010"/>
                              </a:lnTo>
                              <a:lnTo>
                                <a:pt x="647992" y="0"/>
                              </a:lnTo>
                              <a:lnTo>
                                <a:pt x="0" y="0"/>
                              </a:lnTo>
                              <a:lnTo>
                                <a:pt x="0" y="79201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口座名義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の区分</a:t>
                          </a:r>
                        </a:p>
                      </p:txBody>
                    </p:sp>
                    <p:sp>
                      <p:nvSpPr>
                        <p:cNvPr id="173" name="object 9"/>
                        <p:cNvSpPr/>
                        <p:nvPr/>
                      </p:nvSpPr>
                      <p:spPr>
                        <a:xfrm>
                          <a:off x="2564064" y="467980"/>
                          <a:ext cx="843231" cy="50561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792479" h="432435">
                              <a:moveTo>
                                <a:pt x="0" y="432003"/>
                              </a:moveTo>
                              <a:lnTo>
                                <a:pt x="791997" y="432003"/>
                              </a:lnTo>
                              <a:lnTo>
                                <a:pt x="791997" y="0"/>
                              </a:lnTo>
                              <a:lnTo>
                                <a:pt x="0" y="0"/>
                              </a:lnTo>
                              <a:lnTo>
                                <a:pt x="0" y="432003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口座番号</a:t>
                          </a:r>
                        </a:p>
                      </p:txBody>
                    </p:sp>
                    <p:sp>
                      <p:nvSpPr>
                        <p:cNvPr id="174" name="object 28"/>
                        <p:cNvSpPr/>
                        <p:nvPr/>
                      </p:nvSpPr>
                      <p:spPr>
                        <a:xfrm>
                          <a:off x="25022" y="0"/>
                          <a:ext cx="224406" cy="1462799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4" h="1836420">
                              <a:moveTo>
                                <a:pt x="216001" y="0"/>
                              </a:moveTo>
                              <a:lnTo>
                                <a:pt x="36004" y="0"/>
                              </a:lnTo>
                              <a:lnTo>
                                <a:pt x="22025" y="2839"/>
                              </a:lnTo>
                              <a:lnTo>
                                <a:pt x="10577" y="10571"/>
                              </a:lnTo>
                              <a:lnTo>
                                <a:pt x="2841" y="22015"/>
                              </a:lnTo>
                              <a:lnTo>
                                <a:pt x="0" y="35991"/>
                              </a:lnTo>
                              <a:lnTo>
                                <a:pt x="0" y="1800021"/>
                              </a:lnTo>
                              <a:lnTo>
                                <a:pt x="2841" y="1814005"/>
                              </a:lnTo>
                              <a:lnTo>
                                <a:pt x="10577" y="1825453"/>
                              </a:lnTo>
                              <a:lnTo>
                                <a:pt x="22025" y="1833186"/>
                              </a:lnTo>
                              <a:lnTo>
                                <a:pt x="36004" y="1836026"/>
                              </a:lnTo>
                              <a:lnTo>
                                <a:pt x="216001" y="1836026"/>
                              </a:lnTo>
                              <a:lnTo>
                                <a:pt x="216001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727275"/>
                        </a:solidFill>
                      </p:spPr>
                      <p:txBody>
                        <a:bodyPr vert="eaVert" wrap="square" lIns="0" tIns="7200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r>
                            <a:rPr lang="ja-JP" altLang="en-US" sz="1000" b="1" dirty="0">
                              <a:solidFill>
                                <a:schemeClr val="bg1"/>
                              </a:solidFill>
                            </a:rPr>
                            <a:t>　振込先指定口座</a:t>
                          </a:r>
                        </a:p>
                      </p:txBody>
                    </p:sp>
                    <p:sp>
                      <p:nvSpPr>
                        <p:cNvPr id="175" name="object 29"/>
                        <p:cNvSpPr/>
                        <p:nvPr/>
                      </p:nvSpPr>
                      <p:spPr>
                        <a:xfrm>
                          <a:off x="14316" y="3106"/>
                          <a:ext cx="7159770" cy="1458042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912609" h="1836420">
                              <a:moveTo>
                                <a:pt x="6912013" y="1800034"/>
                              </a:moveTo>
                              <a:lnTo>
                                <a:pt x="6909173" y="1814018"/>
                              </a:lnTo>
                              <a:lnTo>
                                <a:pt x="6901438" y="1825466"/>
                              </a:lnTo>
                              <a:lnTo>
                                <a:pt x="6889987" y="1833199"/>
                              </a:lnTo>
                              <a:lnTo>
                                <a:pt x="6875995" y="1836038"/>
                              </a:lnTo>
                              <a:lnTo>
                                <a:pt x="35991" y="1836038"/>
                              </a:lnTo>
                              <a:lnTo>
                                <a:pt x="22015" y="1833199"/>
                              </a:lnTo>
                              <a:lnTo>
                                <a:pt x="10571" y="1825466"/>
                              </a:lnTo>
                              <a:lnTo>
                                <a:pt x="2839" y="1814018"/>
                              </a:lnTo>
                              <a:lnTo>
                                <a:pt x="0" y="1800034"/>
                              </a:lnTo>
                              <a:lnTo>
                                <a:pt x="0" y="36004"/>
                              </a:lnTo>
                              <a:lnTo>
                                <a:pt x="2839" y="22025"/>
                              </a:lnTo>
                              <a:lnTo>
                                <a:pt x="10571" y="10577"/>
                              </a:lnTo>
                              <a:lnTo>
                                <a:pt x="22015" y="2841"/>
                              </a:lnTo>
                              <a:lnTo>
                                <a:pt x="35991" y="0"/>
                              </a:lnTo>
                              <a:lnTo>
                                <a:pt x="6875995" y="0"/>
                              </a:lnTo>
                              <a:lnTo>
                                <a:pt x="6889987" y="2841"/>
                              </a:lnTo>
                              <a:lnTo>
                                <a:pt x="6901438" y="10577"/>
                              </a:lnTo>
                              <a:lnTo>
                                <a:pt x="6909173" y="22025"/>
                              </a:lnTo>
                              <a:lnTo>
                                <a:pt x="6912013" y="36004"/>
                              </a:lnTo>
                              <a:lnTo>
                                <a:pt x="6912013" y="1800034"/>
                              </a:lnTo>
                              <a:close/>
                            </a:path>
                          </a:pathLst>
                        </a:custGeom>
                        <a:ln w="28803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76" name="object 41"/>
                        <p:cNvSpPr/>
                        <p:nvPr/>
                      </p:nvSpPr>
                      <p:spPr>
                        <a:xfrm>
                          <a:off x="1383433" y="555181"/>
                          <a:ext cx="232596" cy="324619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5" h="252095">
                              <a:moveTo>
                                <a:pt x="216001" y="252018"/>
                              </a:moveTo>
                              <a:lnTo>
                                <a:pt x="0" y="252018"/>
                              </a:lnTo>
                              <a:lnTo>
                                <a:pt x="0" y="0"/>
                              </a:lnTo>
                              <a:lnTo>
                                <a:pt x="216001" y="0"/>
                              </a:lnTo>
                              <a:lnTo>
                                <a:pt x="216001" y="252018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77" name="object 51"/>
                        <p:cNvSpPr/>
                        <p:nvPr/>
                      </p:nvSpPr>
                      <p:spPr>
                        <a:xfrm>
                          <a:off x="5326998" y="1074923"/>
                          <a:ext cx="232596" cy="318933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4" h="252095">
                              <a:moveTo>
                                <a:pt x="216001" y="252031"/>
                              </a:moveTo>
                              <a:lnTo>
                                <a:pt x="0" y="252031"/>
                              </a:lnTo>
                              <a:lnTo>
                                <a:pt x="0" y="0"/>
                              </a:lnTo>
                              <a:lnTo>
                                <a:pt x="216001" y="0"/>
                              </a:lnTo>
                              <a:lnTo>
                                <a:pt x="216001" y="252031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79" name="object 54"/>
                        <p:cNvSpPr/>
                        <p:nvPr/>
                      </p:nvSpPr>
                      <p:spPr>
                        <a:xfrm>
                          <a:off x="2571357" y="481406"/>
                          <a:ext cx="50747" cy="48287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432435">
                              <a:moveTo>
                                <a:pt x="0" y="432003"/>
                              </a:moveTo>
                              <a:lnTo>
                                <a:pt x="0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82" name="object 55"/>
                        <p:cNvSpPr/>
                        <p:nvPr/>
                      </p:nvSpPr>
                      <p:spPr>
                        <a:xfrm>
                          <a:off x="4370263" y="962055"/>
                          <a:ext cx="904594" cy="50074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792479">
                              <a:moveTo>
                                <a:pt x="0" y="792010"/>
                              </a:moveTo>
                              <a:lnTo>
                                <a:pt x="0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83" name="object 119"/>
                        <p:cNvSpPr/>
                        <p:nvPr/>
                      </p:nvSpPr>
                      <p:spPr>
                        <a:xfrm>
                          <a:off x="2976066" y="92558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65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銀行</a:t>
                          </a:r>
                          <a:endParaRPr sz="65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4" name="object 119"/>
                        <p:cNvSpPr/>
                        <p:nvPr/>
                      </p:nvSpPr>
                      <p:spPr>
                        <a:xfrm>
                          <a:off x="3330368" y="92557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金庫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5" name="object 119"/>
                        <p:cNvSpPr/>
                        <p:nvPr/>
                      </p:nvSpPr>
                      <p:spPr>
                        <a:xfrm>
                          <a:off x="3682569" y="90460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信組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6" name="object 119"/>
                        <p:cNvSpPr/>
                        <p:nvPr/>
                      </p:nvSpPr>
                      <p:spPr>
                        <a:xfrm>
                          <a:off x="3128466" y="244958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農協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7" name="object 119"/>
                        <p:cNvSpPr/>
                        <p:nvPr/>
                      </p:nvSpPr>
                      <p:spPr>
                        <a:xfrm>
                          <a:off x="3482768" y="244957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漁協</a:t>
                          </a:r>
                          <a:endParaRPr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88" name="object 119"/>
                        <p:cNvSpPr/>
                        <p:nvPr/>
                      </p:nvSpPr>
                      <p:spPr>
                        <a:xfrm>
                          <a:off x="6102639" y="92557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本店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90" name="object 119"/>
                        <p:cNvSpPr/>
                        <p:nvPr/>
                      </p:nvSpPr>
                      <p:spPr>
                        <a:xfrm>
                          <a:off x="6456941" y="92556"/>
                          <a:ext cx="324485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支店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91" name="object 119"/>
                        <p:cNvSpPr/>
                        <p:nvPr/>
                      </p:nvSpPr>
                      <p:spPr>
                        <a:xfrm>
                          <a:off x="6259731" y="257268"/>
                          <a:ext cx="392627" cy="10858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24485" h="108585">
                              <a:moveTo>
                                <a:pt x="324015" y="54000"/>
                              </a:moveTo>
                              <a:lnTo>
                                <a:pt x="319754" y="74964"/>
                              </a:lnTo>
                              <a:lnTo>
                                <a:pt x="308154" y="92135"/>
                              </a:lnTo>
                              <a:lnTo>
                                <a:pt x="290984" y="103738"/>
                              </a:lnTo>
                              <a:lnTo>
                                <a:pt x="270014" y="108000"/>
                              </a:lnTo>
                              <a:lnTo>
                                <a:pt x="54000" y="108000"/>
                              </a:lnTo>
                              <a:lnTo>
                                <a:pt x="33030" y="103738"/>
                              </a:lnTo>
                              <a:lnTo>
                                <a:pt x="15860" y="92135"/>
                              </a:lnTo>
                              <a:lnTo>
                                <a:pt x="4260" y="74964"/>
                              </a:lnTo>
                              <a:lnTo>
                                <a:pt x="0" y="54000"/>
                              </a:lnTo>
                              <a:lnTo>
                                <a:pt x="4260" y="33036"/>
                              </a:lnTo>
                              <a:lnTo>
                                <a:pt x="15860" y="15865"/>
                              </a:lnTo>
                              <a:lnTo>
                                <a:pt x="33030" y="4262"/>
                              </a:lnTo>
                              <a:lnTo>
                                <a:pt x="54000" y="0"/>
                              </a:lnTo>
                              <a:lnTo>
                                <a:pt x="270014" y="0"/>
                              </a:lnTo>
                              <a:lnTo>
                                <a:pt x="290984" y="4262"/>
                              </a:lnTo>
                              <a:lnTo>
                                <a:pt x="308154" y="15865"/>
                              </a:lnTo>
                              <a:lnTo>
                                <a:pt x="319754" y="33036"/>
                              </a:lnTo>
                              <a:lnTo>
                                <a:pt x="324015" y="54000"/>
                              </a:lnTo>
                              <a:close/>
                            </a:path>
                          </a:pathLst>
                        </a:custGeom>
                        <a:ln w="5397">
                          <a:solidFill>
                            <a:srgbClr val="A7A9AC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 anchor="ctr" anchorCtr="1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出張所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p:txBody>
                    </p:sp>
                    <p:sp>
                      <p:nvSpPr>
                        <p:cNvPr id="192" name="object 78"/>
                        <p:cNvSpPr txBox="1"/>
                        <p:nvPr/>
                      </p:nvSpPr>
                      <p:spPr>
                        <a:xfrm>
                          <a:off x="5486220" y="551322"/>
                          <a:ext cx="1586684" cy="305349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lang="en-US" altLang="ja-JP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※</a:t>
                          </a:r>
                          <a:r>
                            <a:rPr lang="ja-JP" altLang="en-US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左</a:t>
                          </a:r>
                          <a:r>
                            <a:rPr lang="ja-JP" altLang="en-US" sz="800" dirty="0" err="1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づ</a:t>
                          </a:r>
                          <a:r>
                            <a:rPr lang="ja-JP" altLang="en-US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めでご記入ください。</a:t>
                          </a:r>
                          <a:endParaRPr lang="en-US" altLang="ja-JP"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  <a:p>
                          <a:pPr marL="12700"/>
                          <a:r>
                            <a:rPr lang="en-US" altLang="ja-JP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※</a:t>
                          </a:r>
                          <a:r>
                            <a:rPr lang="ja-JP" altLang="en-US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ゆう</a:t>
                          </a:r>
                          <a:r>
                            <a:rPr lang="ja-JP" altLang="en-US" sz="800" dirty="0" err="1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ちょ</a:t>
                          </a:r>
                          <a:r>
                            <a:rPr lang="ja-JP" altLang="en-US" sz="8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銀行は不可です。</a:t>
                          </a:r>
                          <a:endParaRPr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94" name="object 65"/>
                        <p:cNvSpPr txBox="1"/>
                        <p:nvPr/>
                      </p:nvSpPr>
                      <p:spPr>
                        <a:xfrm>
                          <a:off x="1732553" y="507563"/>
                          <a:ext cx="510854" cy="41985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lang="en-US" altLang="ja-JP" sz="8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1.</a:t>
                          </a:r>
                          <a:r>
                            <a:rPr lang="ja-JP" altLang="en-US" sz="8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普通</a:t>
                          </a:r>
                          <a:endParaRPr lang="en-US" altLang="ja-JP" sz="800" dirty="0" smtClean="0">
                            <a:solidFill>
                              <a:srgbClr val="231F2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  <a:p>
                          <a:pPr marL="12700">
                            <a:lnSpc>
                              <a:spcPct val="100000"/>
                            </a:lnSpc>
                          </a:pPr>
                          <a:endParaRPr lang="en-US" altLang="ja-JP" sz="600" dirty="0" smtClean="0">
                            <a:solidFill>
                              <a:srgbClr val="231F2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lang="en-US" altLang="ja-JP" sz="8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2.</a:t>
                          </a:r>
                          <a:r>
                            <a:rPr lang="ja-JP" altLang="en-US" sz="8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当座</a:t>
                          </a:r>
                          <a:endParaRPr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196" name="object 65"/>
                        <p:cNvSpPr txBox="1"/>
                        <p:nvPr/>
                      </p:nvSpPr>
                      <p:spPr>
                        <a:xfrm>
                          <a:off x="5695476" y="995799"/>
                          <a:ext cx="1407426" cy="45802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50000"/>
                            </a:lnSpc>
                          </a:pPr>
                          <a:r>
                            <a:rPr lang="ja-JP" altLang="en-US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１</a:t>
                          </a:r>
                          <a:r>
                            <a:rPr lang="en-US" altLang="ja-JP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.</a:t>
                          </a:r>
                          <a:r>
                            <a:rPr lang="ja-JP" altLang="en-US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申請者（被保険者）</a:t>
                          </a:r>
                          <a:endParaRPr lang="en-US" altLang="ja-JP" sz="800">
                            <a:solidFill>
                              <a:srgbClr val="231F2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  <a:p>
                          <a:pPr marL="12700">
                            <a:lnSpc>
                              <a:spcPct val="150000"/>
                            </a:lnSpc>
                          </a:pPr>
                          <a:r>
                            <a:rPr lang="ja-JP" altLang="en-US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２</a:t>
                          </a:r>
                          <a:r>
                            <a:rPr lang="en-US" altLang="ja-JP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.</a:t>
                          </a:r>
                          <a:r>
                            <a:rPr lang="ja-JP" altLang="en-US" sz="8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代理人</a:t>
                          </a:r>
                          <a:endParaRPr sz="8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202" name="object 53"/>
                        <p:cNvSpPr/>
                        <p:nvPr/>
                      </p:nvSpPr>
                      <p:spPr>
                        <a:xfrm>
                          <a:off x="5381889" y="1401231"/>
                          <a:ext cx="121934" cy="589561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4" h="504189">
                              <a:moveTo>
                                <a:pt x="216001" y="396011"/>
                              </a:moveTo>
                              <a:lnTo>
                                <a:pt x="0" y="396011"/>
                              </a:lnTo>
                              <a:lnTo>
                                <a:pt x="108000" y="504012"/>
                              </a:lnTo>
                              <a:lnTo>
                                <a:pt x="216001" y="396011"/>
                              </a:lnTo>
                              <a:close/>
                            </a:path>
                            <a:path w="216534" h="504189">
                              <a:moveTo>
                                <a:pt x="162001" y="0"/>
                              </a:moveTo>
                              <a:lnTo>
                                <a:pt x="53987" y="0"/>
                              </a:lnTo>
                              <a:lnTo>
                                <a:pt x="53987" y="396011"/>
                              </a:lnTo>
                              <a:lnTo>
                                <a:pt x="162001" y="396011"/>
                              </a:lnTo>
                              <a:lnTo>
                                <a:pt x="162001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221915"/>
                        </a:solidFill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pic>
                      <p:nvPicPr>
                        <p:cNvPr id="205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5654" y="519743"/>
                          <a:ext cx="1980766" cy="419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  <p:sp>
                      <p:nvSpPr>
                        <p:cNvPr id="208" name="object 34"/>
                        <p:cNvSpPr/>
                        <p:nvPr/>
                      </p:nvSpPr>
                      <p:spPr>
                        <a:xfrm rot="10800000" flipV="1">
                          <a:off x="245020" y="481406"/>
                          <a:ext cx="6942867" cy="13815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696075">
                              <a:moveTo>
                                <a:pt x="0" y="0"/>
                              </a:moveTo>
                              <a:lnTo>
                                <a:pt x="6696011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209" name="object 34"/>
                        <p:cNvSpPr/>
                        <p:nvPr/>
                      </p:nvSpPr>
                      <p:spPr>
                        <a:xfrm>
                          <a:off x="255494" y="964281"/>
                          <a:ext cx="6918591" cy="56698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696075">
                              <a:moveTo>
                                <a:pt x="0" y="0"/>
                              </a:moveTo>
                              <a:lnTo>
                                <a:pt x="6696011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210" name="object 2"/>
                        <p:cNvSpPr/>
                        <p:nvPr/>
                      </p:nvSpPr>
                      <p:spPr>
                        <a:xfrm>
                          <a:off x="249428" y="519741"/>
                          <a:ext cx="773253" cy="419476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008380" h="1224279">
                              <a:moveTo>
                                <a:pt x="1007999" y="0"/>
                              </a:moveTo>
                              <a:lnTo>
                                <a:pt x="35991" y="0"/>
                              </a:lnTo>
                              <a:lnTo>
                                <a:pt x="22015" y="2841"/>
                              </a:lnTo>
                              <a:lnTo>
                                <a:pt x="10571" y="10577"/>
                              </a:lnTo>
                              <a:lnTo>
                                <a:pt x="2839" y="22025"/>
                              </a:lnTo>
                              <a:lnTo>
                                <a:pt x="0" y="36004"/>
                              </a:lnTo>
                              <a:lnTo>
                                <a:pt x="0" y="1188021"/>
                              </a:lnTo>
                              <a:lnTo>
                                <a:pt x="2839" y="1202005"/>
                              </a:lnTo>
                              <a:lnTo>
                                <a:pt x="10571" y="1213453"/>
                              </a:lnTo>
                              <a:lnTo>
                                <a:pt x="22015" y="1221186"/>
                              </a:lnTo>
                              <a:lnTo>
                                <a:pt x="35991" y="1224026"/>
                              </a:lnTo>
                              <a:lnTo>
                                <a:pt x="1007999" y="1224026"/>
                              </a:lnTo>
                              <a:lnTo>
                                <a:pt x="1007999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預金種別</a:t>
                          </a:r>
                        </a:p>
                      </p:txBody>
                    </p:sp>
                  </p:grpSp>
                  <p:grpSp>
                    <p:nvGrpSpPr>
                      <p:cNvPr id="153" name="グループ化 152"/>
                      <p:cNvGrpSpPr/>
                      <p:nvPr/>
                    </p:nvGrpSpPr>
                    <p:grpSpPr>
                      <a:xfrm>
                        <a:off x="0" y="1404438"/>
                        <a:ext cx="5101556" cy="1232300"/>
                        <a:chOff x="0" y="1404438"/>
                        <a:chExt cx="6239564" cy="1710638"/>
                      </a:xfrm>
                    </p:grpSpPr>
                    <p:sp>
                      <p:nvSpPr>
                        <p:cNvPr id="154" name="object 7"/>
                        <p:cNvSpPr/>
                        <p:nvPr/>
                      </p:nvSpPr>
                      <p:spPr>
                        <a:xfrm>
                          <a:off x="205401" y="1404449"/>
                          <a:ext cx="951488" cy="720027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972185" h="1944370">
                              <a:moveTo>
                                <a:pt x="972007" y="0"/>
                              </a:moveTo>
                              <a:lnTo>
                                <a:pt x="36004" y="0"/>
                              </a:lnTo>
                              <a:lnTo>
                                <a:pt x="22025" y="2839"/>
                              </a:lnTo>
                              <a:lnTo>
                                <a:pt x="10577" y="10572"/>
                              </a:lnTo>
                              <a:lnTo>
                                <a:pt x="2841" y="22020"/>
                              </a:lnTo>
                              <a:lnTo>
                                <a:pt x="0" y="36004"/>
                              </a:lnTo>
                              <a:lnTo>
                                <a:pt x="0" y="1908022"/>
                              </a:lnTo>
                              <a:lnTo>
                                <a:pt x="2841" y="1922006"/>
                              </a:lnTo>
                              <a:lnTo>
                                <a:pt x="10577" y="1933454"/>
                              </a:lnTo>
                              <a:lnTo>
                                <a:pt x="22025" y="1941187"/>
                              </a:lnTo>
                              <a:lnTo>
                                <a:pt x="36004" y="1944027"/>
                              </a:lnTo>
                              <a:lnTo>
                                <a:pt x="972007" y="1944027"/>
                              </a:lnTo>
                              <a:lnTo>
                                <a:pt x="972007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被保険者</a:t>
                          </a:r>
                          <a:endParaRPr lang="en-US" altLang="ja-JP" sz="9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（申請者）</a:t>
                          </a:r>
                          <a:endParaRPr sz="900"/>
                        </a:p>
                      </p:txBody>
                    </p:sp>
                    <p:sp>
                      <p:nvSpPr>
                        <p:cNvPr id="155" name="object 8"/>
                        <p:cNvSpPr/>
                        <p:nvPr/>
                      </p:nvSpPr>
                      <p:spPr>
                        <a:xfrm>
                          <a:off x="5400003" y="2124515"/>
                          <a:ext cx="828040" cy="61214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828040" h="612140">
                              <a:moveTo>
                                <a:pt x="0" y="611987"/>
                              </a:moveTo>
                              <a:lnTo>
                                <a:pt x="828001" y="611987"/>
                              </a:lnTo>
                              <a:lnTo>
                                <a:pt x="828001" y="0"/>
                              </a:lnTo>
                              <a:lnTo>
                                <a:pt x="0" y="0"/>
                              </a:lnTo>
                              <a:lnTo>
                                <a:pt x="0" y="611987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8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委任者と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8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代理人との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8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関係</a:t>
                          </a:r>
                          <a:endParaRPr sz="800"/>
                        </a:p>
                      </p:txBody>
                    </p:sp>
                    <p:sp>
                      <p:nvSpPr>
                        <p:cNvPr id="156" name="object 37"/>
                        <p:cNvSpPr/>
                        <p:nvPr/>
                      </p:nvSpPr>
                      <p:spPr>
                        <a:xfrm>
                          <a:off x="1475997" y="2701835"/>
                          <a:ext cx="2655617" cy="63466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3042285">
                              <a:moveTo>
                                <a:pt x="0" y="0"/>
                              </a:moveTo>
                              <a:lnTo>
                                <a:pt x="3041992" y="0"/>
                              </a:lnTo>
                            </a:path>
                          </a:pathLst>
                        </a:custGeom>
                        <a:ln w="5397">
                          <a:solidFill>
                            <a:srgbClr val="221915"/>
                          </a:solidFill>
                          <a:prstDash val="dash"/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57" name="object 50"/>
                        <p:cNvSpPr/>
                        <p:nvPr/>
                      </p:nvSpPr>
                      <p:spPr>
                        <a:xfrm>
                          <a:off x="5400002" y="2124501"/>
                          <a:ext cx="56136" cy="990574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1224279">
                              <a:moveTo>
                                <a:pt x="0" y="1223975"/>
                              </a:moveTo>
                              <a:lnTo>
                                <a:pt x="0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58" name="object 78"/>
                        <p:cNvSpPr txBox="1"/>
                        <p:nvPr/>
                      </p:nvSpPr>
                      <p:spPr>
                        <a:xfrm>
                          <a:off x="4106735" y="1458957"/>
                          <a:ext cx="2005176" cy="14953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lang="ja-JP" altLang="en-US" sz="7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令和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　</a:t>
                          </a:r>
                          <a:r>
                            <a:rPr lang="ja-JP" altLang="en-US" sz="7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</a:t>
                          </a:r>
                          <a:r>
                            <a:rPr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年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　</a:t>
                          </a:r>
                          <a:r>
                            <a:rPr lang="ja-JP" altLang="en-US" sz="7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月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</a:t>
                          </a:r>
                          <a:r>
                            <a:rPr lang="ja-JP" altLang="en-US" sz="7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  </a:t>
                          </a:r>
                          <a:r>
                            <a:rPr lang="ja-JP" altLang="en-US" sz="7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日</a:t>
                          </a:r>
                          <a:endParaRPr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59" name="object 78"/>
                        <p:cNvSpPr txBox="1"/>
                        <p:nvPr/>
                      </p:nvSpPr>
                      <p:spPr>
                        <a:xfrm>
                          <a:off x="1269226" y="1533725"/>
                          <a:ext cx="2161802" cy="299072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本申請に基づく給付金に関する受領を下記の代理人に委任します。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60" name="object 65"/>
                        <p:cNvSpPr txBox="1"/>
                        <p:nvPr/>
                      </p:nvSpPr>
                      <p:spPr>
                        <a:xfrm>
                          <a:off x="1517339" y="1913067"/>
                          <a:ext cx="690687" cy="107722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700" dirty="0" err="1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氏</a:t>
                          </a:r>
                          <a:r>
                            <a:rPr sz="700" spc="-225" dirty="0" err="1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名・</a:t>
                          </a:r>
                          <a:r>
                            <a:rPr sz="700" dirty="0" err="1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印</a:t>
                          </a:r>
                          <a:endParaRPr sz="7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161" name="object 133"/>
                        <p:cNvSpPr txBox="1"/>
                        <p:nvPr/>
                      </p:nvSpPr>
                      <p:spPr>
                        <a:xfrm>
                          <a:off x="1422773" y="2186177"/>
                          <a:ext cx="2134269" cy="170899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sz="800" spc="-75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</a:t>
                          </a:r>
                          <a:r>
                            <a:rPr sz="8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〒</a:t>
                          </a:r>
                          <a:r>
                            <a:rPr lang="ja-JP" altLang="en-US" sz="8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　　　　－　　　　　　）</a:t>
                          </a:r>
                          <a:endParaRPr lang="ja-JP" altLang="en-US"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62" name="object 131"/>
                        <p:cNvSpPr txBox="1"/>
                        <p:nvPr/>
                      </p:nvSpPr>
                      <p:spPr>
                        <a:xfrm>
                          <a:off x="3420661" y="2186177"/>
                          <a:ext cx="2134269" cy="170899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/>
                          <a:r>
                            <a:rPr lang="en-US" altLang="ja-JP" sz="800" dirty="0">
                              <a:solidFill>
                                <a:srgbClr val="231F20"/>
                              </a:solidFill>
                              <a:latin typeface="Meiryo UI"/>
                              <a:cs typeface="Meiryo UI"/>
                            </a:rPr>
                            <a:t>TEL</a:t>
                          </a:r>
                          <a:r>
                            <a:rPr lang="ja-JP" altLang="en-US" sz="800" dirty="0">
                              <a:solidFill>
                                <a:srgbClr val="231F20"/>
                              </a:solidFill>
                              <a:latin typeface="Meiryo UI"/>
                              <a:cs typeface="Meiryo UI"/>
                            </a:rPr>
                            <a:t>　　　　　　</a:t>
                          </a:r>
                          <a:r>
                            <a:rPr sz="800" dirty="0" smtClean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</a:t>
                          </a:r>
                          <a:r>
                            <a:rPr lang="ja-JP" altLang="en-US" sz="800" dirty="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　　　　）</a:t>
                          </a:r>
                          <a:endParaRPr sz="8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63" name="object 129"/>
                        <p:cNvSpPr txBox="1"/>
                        <p:nvPr/>
                      </p:nvSpPr>
                      <p:spPr>
                        <a:xfrm>
                          <a:off x="1606797" y="2487677"/>
                          <a:ext cx="254000" cy="107722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7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住所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164" name="object 65"/>
                        <p:cNvSpPr txBox="1"/>
                        <p:nvPr/>
                      </p:nvSpPr>
                      <p:spPr>
                        <a:xfrm>
                          <a:off x="1517340" y="2914525"/>
                          <a:ext cx="730085" cy="14953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 anchor="ctr" anchorCtr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7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氏</a:t>
                          </a:r>
                          <a:r>
                            <a:rPr sz="700" spc="-225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名・</a:t>
                          </a:r>
                          <a:r>
                            <a:rPr sz="7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PMingLiU"/>
                            </a:rPr>
                            <a:t>印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PMingLiU"/>
                          </a:endParaRPr>
                        </a:p>
                      </p:txBody>
                    </p:sp>
                    <p:sp>
                      <p:nvSpPr>
                        <p:cNvPr id="165" name="object 66"/>
                        <p:cNvSpPr txBox="1"/>
                        <p:nvPr/>
                      </p:nvSpPr>
                      <p:spPr>
                        <a:xfrm>
                          <a:off x="1625587" y="2682795"/>
                          <a:ext cx="666318" cy="107722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700" spc="-5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</a:t>
                          </a:r>
                          <a:r>
                            <a:rPr lang="ja-JP" altLang="en-US" sz="700" spc="-5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ﾌﾘｶﾞﾅ</a:t>
                          </a:r>
                          <a:r>
                            <a:rPr sz="700">
                              <a:solidFill>
                                <a:srgbClr val="231F20"/>
                              </a:solidFill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）</a:t>
                          </a:r>
                          <a:endParaRPr sz="7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</p:txBody>
                    </p:sp>
                    <p:sp>
                      <p:nvSpPr>
                        <p:cNvPr id="166" name="object 7"/>
                        <p:cNvSpPr/>
                        <p:nvPr/>
                      </p:nvSpPr>
                      <p:spPr>
                        <a:xfrm>
                          <a:off x="203762" y="2124478"/>
                          <a:ext cx="953127" cy="990598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972185" h="1944370">
                              <a:moveTo>
                                <a:pt x="972007" y="0"/>
                              </a:moveTo>
                              <a:lnTo>
                                <a:pt x="36004" y="0"/>
                              </a:lnTo>
                              <a:lnTo>
                                <a:pt x="22025" y="2839"/>
                              </a:lnTo>
                              <a:lnTo>
                                <a:pt x="10577" y="10572"/>
                              </a:lnTo>
                              <a:lnTo>
                                <a:pt x="2841" y="22020"/>
                              </a:lnTo>
                              <a:lnTo>
                                <a:pt x="0" y="36004"/>
                              </a:lnTo>
                              <a:lnTo>
                                <a:pt x="0" y="1908022"/>
                              </a:lnTo>
                              <a:lnTo>
                                <a:pt x="2841" y="1922006"/>
                              </a:lnTo>
                              <a:lnTo>
                                <a:pt x="10577" y="1933454"/>
                              </a:lnTo>
                              <a:lnTo>
                                <a:pt x="22025" y="1941187"/>
                              </a:lnTo>
                              <a:lnTo>
                                <a:pt x="36004" y="1944027"/>
                              </a:lnTo>
                              <a:lnTo>
                                <a:pt x="972007" y="1944027"/>
                              </a:lnTo>
                              <a:lnTo>
                                <a:pt x="972007" y="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1">
                            <a:lumMod val="75000"/>
                          </a:schemeClr>
                        </a:solidFill>
                      </p:spPr>
                      <p:txBody>
                        <a:bodyPr wrap="square" lIns="0" tIns="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9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代理人</a:t>
                          </a:r>
                          <a:endParaRPr lang="en-US" altLang="ja-JP" sz="90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  <a:cs typeface="Meiryo UI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lang="ja-JP" altLang="en-US" sz="7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（口座名義人</a:t>
                          </a:r>
                          <a:r>
                            <a:rPr lang="ja-JP" altLang="en-US" sz="80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  <a:cs typeface="Meiryo UI"/>
                            </a:rPr>
                            <a:t>）</a:t>
                          </a:r>
                          <a:endParaRPr sz="800"/>
                        </a:p>
                      </p:txBody>
                    </p:sp>
                    <p:sp>
                      <p:nvSpPr>
                        <p:cNvPr id="167" name="object 36"/>
                        <p:cNvSpPr/>
                        <p:nvPr/>
                      </p:nvSpPr>
                      <p:spPr>
                        <a:xfrm>
                          <a:off x="216002" y="2124477"/>
                          <a:ext cx="6012180" cy="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012180">
                              <a:moveTo>
                                <a:pt x="0" y="0"/>
                              </a:moveTo>
                              <a:lnTo>
                                <a:pt x="6012002" y="0"/>
                              </a:lnTo>
                            </a:path>
                          </a:pathLst>
                        </a:custGeom>
                        <a:ln w="16205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  <p:sp>
                      <p:nvSpPr>
                        <p:cNvPr id="168" name="object 30"/>
                        <p:cNvSpPr/>
                        <p:nvPr/>
                      </p:nvSpPr>
                      <p:spPr>
                        <a:xfrm>
                          <a:off x="0" y="1404438"/>
                          <a:ext cx="265405" cy="1710637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16534" h="1944370">
                              <a:moveTo>
                                <a:pt x="216001" y="0"/>
                              </a:moveTo>
                              <a:lnTo>
                                <a:pt x="36004" y="0"/>
                              </a:lnTo>
                              <a:lnTo>
                                <a:pt x="22025" y="2839"/>
                              </a:lnTo>
                              <a:lnTo>
                                <a:pt x="10577" y="10572"/>
                              </a:lnTo>
                              <a:lnTo>
                                <a:pt x="2841" y="22020"/>
                              </a:lnTo>
                              <a:lnTo>
                                <a:pt x="0" y="36004"/>
                              </a:lnTo>
                              <a:lnTo>
                                <a:pt x="0" y="1908035"/>
                              </a:lnTo>
                              <a:lnTo>
                                <a:pt x="2841" y="1922019"/>
                              </a:lnTo>
                              <a:lnTo>
                                <a:pt x="10577" y="1933467"/>
                              </a:lnTo>
                              <a:lnTo>
                                <a:pt x="22025" y="1941200"/>
                              </a:lnTo>
                              <a:lnTo>
                                <a:pt x="36004" y="1944039"/>
                              </a:lnTo>
                              <a:lnTo>
                                <a:pt x="216001" y="1944039"/>
                              </a:lnTo>
                              <a:lnTo>
                                <a:pt x="216001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727275"/>
                        </a:solidFill>
                      </p:spPr>
                      <p:txBody>
                        <a:bodyPr vert="eaVert" wrap="square" lIns="0" tIns="72000" rIns="0" bIns="0" rtlCol="0" anchor="ctr" anchorCtr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r>
                            <a:rPr lang="ja-JP" altLang="en-US" sz="1000" b="1">
                              <a:solidFill>
                                <a:schemeClr val="bg1"/>
                              </a:solidFill>
                            </a:rPr>
                            <a:t>　 受取代理人の欄</a:t>
                          </a:r>
                        </a:p>
                      </p:txBody>
                    </p:sp>
                    <p:sp>
                      <p:nvSpPr>
                        <p:cNvPr id="169" name="object 31"/>
                        <p:cNvSpPr/>
                        <p:nvPr/>
                      </p:nvSpPr>
                      <p:spPr>
                        <a:xfrm>
                          <a:off x="11483" y="1404449"/>
                          <a:ext cx="6228081" cy="1710626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6228080" h="1944370">
                              <a:moveTo>
                                <a:pt x="6228003" y="1908035"/>
                              </a:moveTo>
                              <a:lnTo>
                                <a:pt x="6225166" y="1922019"/>
                              </a:lnTo>
                              <a:lnTo>
                                <a:pt x="6217437" y="1933467"/>
                              </a:lnTo>
                              <a:lnTo>
                                <a:pt x="6205993" y="1941200"/>
                              </a:lnTo>
                              <a:lnTo>
                                <a:pt x="6192012" y="1944039"/>
                              </a:lnTo>
                              <a:lnTo>
                                <a:pt x="35991" y="1944039"/>
                              </a:lnTo>
                              <a:lnTo>
                                <a:pt x="22015" y="1941200"/>
                              </a:lnTo>
                              <a:lnTo>
                                <a:pt x="10571" y="1933467"/>
                              </a:lnTo>
                              <a:lnTo>
                                <a:pt x="2839" y="1922019"/>
                              </a:lnTo>
                              <a:lnTo>
                                <a:pt x="0" y="1908035"/>
                              </a:lnTo>
                              <a:lnTo>
                                <a:pt x="0" y="36004"/>
                              </a:lnTo>
                              <a:lnTo>
                                <a:pt x="2839" y="22020"/>
                              </a:lnTo>
                              <a:lnTo>
                                <a:pt x="10571" y="10572"/>
                              </a:lnTo>
                              <a:lnTo>
                                <a:pt x="22015" y="2839"/>
                              </a:lnTo>
                              <a:lnTo>
                                <a:pt x="35991" y="0"/>
                              </a:lnTo>
                              <a:lnTo>
                                <a:pt x="6192012" y="0"/>
                              </a:lnTo>
                              <a:lnTo>
                                <a:pt x="6205993" y="2839"/>
                              </a:lnTo>
                              <a:lnTo>
                                <a:pt x="6217437" y="10572"/>
                              </a:lnTo>
                              <a:lnTo>
                                <a:pt x="6225166" y="22020"/>
                              </a:lnTo>
                              <a:lnTo>
                                <a:pt x="6228003" y="36004"/>
                              </a:lnTo>
                              <a:lnTo>
                                <a:pt x="6228003" y="1908035"/>
                              </a:lnTo>
                              <a:close/>
                            </a:path>
                          </a:pathLst>
                        </a:custGeom>
                        <a:ln w="28803">
                          <a:solidFill>
                            <a:srgbClr val="221915"/>
                          </a:solidFill>
                        </a:ln>
                      </p:spPr>
                      <p:txBody>
                        <a:bodyPr wrap="square" lIns="0" tIns="0" rIns="0" bIns="0" rtlCol="0"/>
                        <a:lstStyle>
                          <a:lvl1pPr marL="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endParaRPr/>
                        </a:p>
                      </p:txBody>
                    </p:sp>
                  </p:grpSp>
                </p:grpSp>
              </p:grpSp>
            </p:grpSp>
          </p:grpSp>
        </p:grpSp>
      </p:grpSp>
      <p:sp>
        <p:nvSpPr>
          <p:cNvPr id="255" name="object 54"/>
          <p:cNvSpPr/>
          <p:nvPr/>
        </p:nvSpPr>
        <p:spPr>
          <a:xfrm>
            <a:off x="4732234" y="4139406"/>
            <a:ext cx="45719" cy="436132"/>
          </a:xfrm>
          <a:custGeom>
            <a:avLst/>
            <a:gdLst/>
            <a:ahLst/>
            <a:cxnLst/>
            <a:rect l="l" t="t" r="r" b="b"/>
            <a:pathLst>
              <a:path h="432435">
                <a:moveTo>
                  <a:pt x="0" y="432003"/>
                </a:moveTo>
                <a:lnTo>
                  <a:pt x="0" y="0"/>
                </a:lnTo>
              </a:path>
            </a:pathLst>
          </a:custGeom>
          <a:ln w="16205">
            <a:solidFill>
              <a:srgbClr val="221915"/>
            </a:solidFill>
          </a:ln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56" name="object 54"/>
          <p:cNvSpPr/>
          <p:nvPr/>
        </p:nvSpPr>
        <p:spPr>
          <a:xfrm>
            <a:off x="4741602" y="5623749"/>
            <a:ext cx="45719" cy="388530"/>
          </a:xfrm>
          <a:custGeom>
            <a:avLst/>
            <a:gdLst/>
            <a:ahLst/>
            <a:cxnLst/>
            <a:rect l="l" t="t" r="r" b="b"/>
            <a:pathLst>
              <a:path h="432435">
                <a:moveTo>
                  <a:pt x="0" y="432003"/>
                </a:moveTo>
                <a:lnTo>
                  <a:pt x="0" y="0"/>
                </a:lnTo>
              </a:path>
            </a:pathLst>
          </a:custGeom>
          <a:ln w="16205">
            <a:solidFill>
              <a:srgbClr val="221915"/>
            </a:solidFill>
          </a:ln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grpSp>
        <p:nvGrpSpPr>
          <p:cNvPr id="8" name="グループ化 7"/>
          <p:cNvGrpSpPr/>
          <p:nvPr/>
        </p:nvGrpSpPr>
        <p:grpSpPr>
          <a:xfrm>
            <a:off x="581845" y="1827290"/>
            <a:ext cx="6464949" cy="1562658"/>
            <a:chOff x="581845" y="1827290"/>
            <a:chExt cx="6464949" cy="1562658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4260096" y="2025142"/>
              <a:ext cx="2760039" cy="651322"/>
              <a:chOff x="4260096" y="2025142"/>
              <a:chExt cx="2760039" cy="651322"/>
            </a:xfrm>
          </p:grpSpPr>
          <p:sp>
            <p:nvSpPr>
              <p:cNvPr id="211" name="object 6"/>
              <p:cNvSpPr/>
              <p:nvPr/>
            </p:nvSpPr>
            <p:spPr>
              <a:xfrm>
                <a:off x="4260489" y="2225303"/>
                <a:ext cx="420115" cy="451161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所属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52" name="object 140"/>
              <p:cNvSpPr txBox="1"/>
              <p:nvPr/>
            </p:nvSpPr>
            <p:spPr>
              <a:xfrm>
                <a:off x="4732234" y="2025142"/>
                <a:ext cx="2287901" cy="13849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□昭和 □平成 　　　年　　　月　　</a:t>
                </a: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</a:t>
                </a:r>
                <a:r>
                  <a:rPr lang="ja-JP" altLang="en-US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日</a:t>
                </a:r>
                <a:endParaRPr lang="en-US" altLang="ja-JP" sz="9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29" name="object 140"/>
              <p:cNvSpPr txBox="1"/>
              <p:nvPr/>
            </p:nvSpPr>
            <p:spPr>
              <a:xfrm>
                <a:off x="4753119" y="2245688"/>
                <a:ext cx="2224686" cy="38472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　　　　　　</a:t>
                </a:r>
                <a:r>
                  <a:rPr lang="ja-JP" altLang="en-US" sz="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部・支店・工場</a:t>
                </a:r>
                <a:endParaRPr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marL="12700">
                  <a:lnSpc>
                    <a:spcPct val="100000"/>
                  </a:lnSpc>
                </a:pPr>
                <a:endParaRPr lang="en-US" altLang="ja-JP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marL="12700">
                  <a:lnSpc>
                    <a:spcPct val="100000"/>
                  </a:lnSpc>
                </a:pPr>
                <a:r>
                  <a:rPr lang="ja-JP" altLang="en-US" sz="8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　　　　　　　　　　　　　課</a:t>
                </a:r>
                <a:endParaRPr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51" name="object 54"/>
              <p:cNvSpPr/>
              <p:nvPr/>
            </p:nvSpPr>
            <p:spPr>
              <a:xfrm>
                <a:off x="4260096" y="2225303"/>
                <a:ext cx="46114" cy="451161"/>
              </a:xfrm>
              <a:custGeom>
                <a:avLst/>
                <a:gdLst/>
                <a:ahLst/>
                <a:cxnLst/>
                <a:rect l="l" t="t" r="r" b="b"/>
                <a:pathLst>
                  <a:path h="432435">
                    <a:moveTo>
                      <a:pt x="0" y="432003"/>
                    </a:moveTo>
                    <a:lnTo>
                      <a:pt x="0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/>
              </a:p>
            </p:txBody>
          </p:sp>
        </p:grpSp>
        <p:grpSp>
          <p:nvGrpSpPr>
            <p:cNvPr id="5" name="グループ化 4"/>
            <p:cNvGrpSpPr/>
            <p:nvPr/>
          </p:nvGrpSpPr>
          <p:grpSpPr>
            <a:xfrm>
              <a:off x="581845" y="1827290"/>
              <a:ext cx="6464949" cy="1562658"/>
              <a:chOff x="581845" y="1827290"/>
              <a:chExt cx="6464949" cy="1562658"/>
            </a:xfrm>
          </p:grpSpPr>
          <p:grpSp>
            <p:nvGrpSpPr>
              <p:cNvPr id="131" name="グループ化 130"/>
              <p:cNvGrpSpPr/>
              <p:nvPr/>
            </p:nvGrpSpPr>
            <p:grpSpPr>
              <a:xfrm>
                <a:off x="581845" y="1827290"/>
                <a:ext cx="6464949" cy="1562658"/>
                <a:chOff x="323989" y="1836520"/>
                <a:chExt cx="6902137" cy="2130402"/>
              </a:xfrm>
            </p:grpSpPr>
            <p:sp>
              <p:nvSpPr>
                <p:cNvPr id="132" name="object 6"/>
                <p:cNvSpPr/>
                <p:nvPr/>
              </p:nvSpPr>
              <p:spPr>
                <a:xfrm>
                  <a:off x="539750" y="3772079"/>
                  <a:ext cx="6686376" cy="1948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noFill/>
              </p:spPr>
              <p:txBody>
                <a:bodyPr wrap="square" lIns="0" tIns="0" rIns="0" bIns="0" rtlCol="0" anchor="ctr"/>
                <a:lstStyle/>
                <a:p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33" name="object 6"/>
                <p:cNvSpPr/>
                <p:nvPr/>
              </p:nvSpPr>
              <p:spPr>
                <a:xfrm>
                  <a:off x="539509" y="3347972"/>
                  <a:ext cx="814950" cy="4241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/>
                <a:lstStyle/>
                <a:p>
                  <a:pPr algn="ctr"/>
                  <a:r>
                    <a:rPr lang="ja-JP" altLang="en-US" sz="9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電話番号</a:t>
                  </a:r>
                  <a:endParaRPr lang="en-US" altLang="ja-JP" sz="9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34" name="object 6"/>
                <p:cNvSpPr/>
                <p:nvPr/>
              </p:nvSpPr>
              <p:spPr>
                <a:xfrm>
                  <a:off x="544053" y="2988132"/>
                  <a:ext cx="810405" cy="359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/>
                <a:lstStyle/>
                <a:p>
                  <a:pPr algn="ctr"/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自宅住所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35" name="object 6"/>
                <p:cNvSpPr/>
                <p:nvPr/>
              </p:nvSpPr>
              <p:spPr>
                <a:xfrm>
                  <a:off x="544966" y="2372915"/>
                  <a:ext cx="810405" cy="615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/>
                <a:lstStyle/>
                <a:p>
                  <a:pPr algn="ctr"/>
                  <a:r>
                    <a:rPr lang="ja-JP" altLang="en-US" sz="9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氏</a:t>
                  </a:r>
                  <a:r>
                    <a:rPr lang="ja-JP" altLang="en-US" sz="900" spc="-225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名・</a:t>
                  </a:r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印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41" name="object 6"/>
                <p:cNvSpPr/>
                <p:nvPr/>
              </p:nvSpPr>
              <p:spPr>
                <a:xfrm>
                  <a:off x="544966" y="1836522"/>
                  <a:ext cx="810405" cy="5394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380" h="2088514">
                      <a:moveTo>
                        <a:pt x="1007986" y="0"/>
                      </a:moveTo>
                      <a:lnTo>
                        <a:pt x="35991" y="0"/>
                      </a:lnTo>
                      <a:lnTo>
                        <a:pt x="22015" y="2839"/>
                      </a:lnTo>
                      <a:lnTo>
                        <a:pt x="10571" y="10571"/>
                      </a:lnTo>
                      <a:lnTo>
                        <a:pt x="2839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39" y="2065979"/>
                      </a:lnTo>
                      <a:lnTo>
                        <a:pt x="10571" y="2077423"/>
                      </a:lnTo>
                      <a:lnTo>
                        <a:pt x="22015" y="2085154"/>
                      </a:lnTo>
                      <a:lnTo>
                        <a:pt x="35991" y="2087994"/>
                      </a:lnTo>
                      <a:lnTo>
                        <a:pt x="1007986" y="2087994"/>
                      </a:lnTo>
                      <a:lnTo>
                        <a:pt x="1007986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0" tIns="0" rIns="0" bIns="0"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ja-JP" altLang="en-US" sz="9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被保険者</a:t>
                  </a:r>
                  <a:r>
                    <a:rPr lang="ja-JP" altLang="en-US" sz="900" spc="-1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証</a:t>
                  </a:r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の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43" name="object 5"/>
                <p:cNvSpPr/>
                <p:nvPr/>
              </p:nvSpPr>
              <p:spPr>
                <a:xfrm>
                  <a:off x="1311732" y="1836522"/>
                  <a:ext cx="1820883" cy="204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2609" h="216535">
                      <a:moveTo>
                        <a:pt x="6875995" y="0"/>
                      </a:moveTo>
                      <a:lnTo>
                        <a:pt x="35991" y="0"/>
                      </a:lnTo>
                      <a:lnTo>
                        <a:pt x="22015" y="2841"/>
                      </a:lnTo>
                      <a:lnTo>
                        <a:pt x="10571" y="10577"/>
                      </a:lnTo>
                      <a:lnTo>
                        <a:pt x="2839" y="22025"/>
                      </a:lnTo>
                      <a:lnTo>
                        <a:pt x="0" y="36004"/>
                      </a:lnTo>
                      <a:lnTo>
                        <a:pt x="0" y="216001"/>
                      </a:lnTo>
                      <a:lnTo>
                        <a:pt x="6912000" y="216001"/>
                      </a:lnTo>
                      <a:lnTo>
                        <a:pt x="6912000" y="36004"/>
                      </a:lnTo>
                      <a:lnTo>
                        <a:pt x="6909160" y="22025"/>
                      </a:lnTo>
                      <a:lnTo>
                        <a:pt x="6901427" y="10577"/>
                      </a:lnTo>
                      <a:lnTo>
                        <a:pt x="6889979" y="2841"/>
                      </a:lnTo>
                      <a:lnTo>
                        <a:pt x="6875995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180000" tIns="0" rIns="0" bIns="0" rtlCol="0" anchor="ctr" anchorCtr="0"/>
                <a:lstStyle/>
                <a:p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記号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144" name="object 17"/>
                <p:cNvSpPr/>
                <p:nvPr/>
              </p:nvSpPr>
              <p:spPr>
                <a:xfrm>
                  <a:off x="323989" y="1836520"/>
                  <a:ext cx="229704" cy="19355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534" h="2088514">
                      <a:moveTo>
                        <a:pt x="216001" y="0"/>
                      </a:moveTo>
                      <a:lnTo>
                        <a:pt x="36004" y="0"/>
                      </a:lnTo>
                      <a:lnTo>
                        <a:pt x="22025" y="2839"/>
                      </a:lnTo>
                      <a:lnTo>
                        <a:pt x="10577" y="10571"/>
                      </a:lnTo>
                      <a:lnTo>
                        <a:pt x="2841" y="22015"/>
                      </a:lnTo>
                      <a:lnTo>
                        <a:pt x="0" y="35991"/>
                      </a:lnTo>
                      <a:lnTo>
                        <a:pt x="0" y="2052002"/>
                      </a:lnTo>
                      <a:lnTo>
                        <a:pt x="2841" y="2065979"/>
                      </a:lnTo>
                      <a:lnTo>
                        <a:pt x="10577" y="2077423"/>
                      </a:lnTo>
                      <a:lnTo>
                        <a:pt x="22025" y="2085154"/>
                      </a:lnTo>
                      <a:lnTo>
                        <a:pt x="36004" y="2087994"/>
                      </a:lnTo>
                      <a:lnTo>
                        <a:pt x="216001" y="2087994"/>
                      </a:lnTo>
                      <a:lnTo>
                        <a:pt x="216001" y="0"/>
                      </a:lnTo>
                      <a:close/>
                    </a:path>
                  </a:pathLst>
                </a:custGeom>
                <a:solidFill>
                  <a:srgbClr val="6D6E71"/>
                </a:solidFill>
              </p:spPr>
              <p:txBody>
                <a:bodyPr vert="eaVert" wrap="square" lIns="0" tIns="72000" rIns="0" bIns="0" rtlCol="0" anchor="ctr" anchorCtr="0"/>
                <a:lstStyle/>
                <a:p>
                  <a:r>
                    <a:rPr lang="ja-JP" altLang="en-US" sz="1000" b="1" dirty="0">
                      <a:solidFill>
                        <a:schemeClr val="bg1"/>
                      </a:solidFill>
                    </a:rPr>
                    <a:t>被保険者（申請者）</a:t>
                  </a:r>
                  <a:r>
                    <a:rPr lang="ja-JP" altLang="en-US" sz="1000" b="1" dirty="0" smtClean="0">
                      <a:solidFill>
                        <a:schemeClr val="bg1"/>
                      </a:solidFill>
                    </a:rPr>
                    <a:t>情報</a:t>
                  </a:r>
                  <a:endParaRPr lang="ja-JP" altLang="en-US" sz="10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5" name="object 22"/>
                <p:cNvSpPr/>
                <p:nvPr/>
              </p:nvSpPr>
              <p:spPr>
                <a:xfrm flipV="1">
                  <a:off x="539992" y="2153384"/>
                  <a:ext cx="6669399" cy="2195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96075">
                      <a:moveTo>
                        <a:pt x="0" y="0"/>
                      </a:moveTo>
                      <a:lnTo>
                        <a:pt x="6695998" y="0"/>
                      </a:lnTo>
                    </a:path>
                  </a:pathLst>
                </a:custGeom>
                <a:ln w="16205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78" name="object 23"/>
                <p:cNvSpPr/>
                <p:nvPr/>
              </p:nvSpPr>
              <p:spPr>
                <a:xfrm flipV="1">
                  <a:off x="539992" y="2924436"/>
                  <a:ext cx="6686134" cy="635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96075">
                      <a:moveTo>
                        <a:pt x="0" y="0"/>
                      </a:moveTo>
                      <a:lnTo>
                        <a:pt x="6695998" y="0"/>
                      </a:lnTo>
                    </a:path>
                  </a:pathLst>
                </a:custGeom>
                <a:ln w="16205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80" name="object 25"/>
                <p:cNvSpPr/>
                <p:nvPr/>
              </p:nvSpPr>
              <p:spPr>
                <a:xfrm>
                  <a:off x="1371879" y="2555987"/>
                  <a:ext cx="2383603" cy="623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21990">
                      <a:moveTo>
                        <a:pt x="0" y="0"/>
                      </a:moveTo>
                      <a:lnTo>
                        <a:pt x="3221964" y="0"/>
                      </a:lnTo>
                    </a:path>
                  </a:pathLst>
                </a:custGeom>
                <a:ln w="5397">
                  <a:solidFill>
                    <a:srgbClr val="231F20"/>
                  </a:solidFill>
                  <a:prstDash val="dash"/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89" name="object 66"/>
                <p:cNvSpPr txBox="1"/>
                <p:nvPr/>
              </p:nvSpPr>
              <p:spPr>
                <a:xfrm>
                  <a:off x="1311732" y="2413101"/>
                  <a:ext cx="666318" cy="107722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>
                    <a:lnSpc>
                      <a:spcPct val="100000"/>
                    </a:lnSpc>
                  </a:pPr>
                  <a:r>
                    <a:rPr sz="700" spc="-5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（</a:t>
                  </a:r>
                  <a:r>
                    <a:rPr sz="700" spc="12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フ</a:t>
                  </a:r>
                  <a:r>
                    <a:rPr sz="700" spc="65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リ</a:t>
                  </a:r>
                  <a:r>
                    <a:rPr sz="700" spc="215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ガ</a:t>
                  </a:r>
                  <a:r>
                    <a:rPr sz="700" spc="1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ナ</a:t>
                  </a:r>
                  <a:r>
                    <a:rPr sz="7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）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endParaRPr>
                </a:p>
              </p:txBody>
            </p:sp>
            <p:sp>
              <p:nvSpPr>
                <p:cNvPr id="198" name="object 131"/>
                <p:cNvSpPr txBox="1"/>
                <p:nvPr/>
              </p:nvSpPr>
              <p:spPr>
                <a:xfrm>
                  <a:off x="1399551" y="3460254"/>
                  <a:ext cx="2134269" cy="123111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/>
                  <a:r>
                    <a:rPr lang="en-US" altLang="ja-JP" sz="800" dirty="0" smtClean="0">
                      <a:solidFill>
                        <a:srgbClr val="231F20"/>
                      </a:solidFill>
                      <a:latin typeface="Meiryo UI"/>
                      <a:cs typeface="Meiryo UI"/>
                    </a:rPr>
                    <a:t>TEL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Meiryo UI"/>
                      <a:cs typeface="Meiryo UI"/>
                    </a:rPr>
                    <a:t>　　　　　　</a:t>
                  </a:r>
                  <a:r>
                    <a:rPr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（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　　　</a:t>
                  </a:r>
                  <a:r>
                    <a:rPr lang="ja-JP" altLang="en-US" sz="8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）</a:t>
                  </a:r>
                  <a:endParaRPr sz="8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endParaRPr>
                </a:p>
              </p:txBody>
            </p:sp>
            <p:sp>
              <p:nvSpPr>
                <p:cNvPr id="199" name="object 133"/>
                <p:cNvSpPr txBox="1"/>
                <p:nvPr/>
              </p:nvSpPr>
              <p:spPr>
                <a:xfrm>
                  <a:off x="1363982" y="3015061"/>
                  <a:ext cx="2354783" cy="171142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/>
                  <a:r>
                    <a:rPr sz="800" spc="-75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（</a:t>
                  </a:r>
                  <a:r>
                    <a:rPr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〒</a:t>
                  </a:r>
                  <a:r>
                    <a:rPr lang="ja-JP" altLang="en-US" sz="8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　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</a:t>
                  </a:r>
                  <a:r>
                    <a:rPr lang="ja-JP" altLang="en-US" sz="8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　</a:t>
                  </a:r>
                  <a:r>
                    <a:rPr lang="ja-JP" altLang="en-US" sz="8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Meiryo UI"/>
                    </a:rPr>
                    <a:t>－　　　　　　　）</a:t>
                  </a:r>
                  <a:endParaRPr lang="ja-JP" altLang="en-US" sz="8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endParaRPr>
                </a:p>
              </p:txBody>
            </p:sp>
            <p:sp>
              <p:nvSpPr>
                <p:cNvPr id="203" name="object 141"/>
                <p:cNvSpPr/>
                <p:nvPr/>
              </p:nvSpPr>
              <p:spPr>
                <a:xfrm>
                  <a:off x="1378826" y="3347974"/>
                  <a:ext cx="2033504" cy="362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0440" h="362585">
                      <a:moveTo>
                        <a:pt x="0" y="0"/>
                      </a:moveTo>
                      <a:lnTo>
                        <a:pt x="2250008" y="0"/>
                      </a:lnTo>
                      <a:lnTo>
                        <a:pt x="2250008" y="362534"/>
                      </a:lnTo>
                    </a:path>
                  </a:pathLst>
                </a:custGeom>
                <a:ln w="5397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2" name="object 142"/>
                <p:cNvSpPr/>
                <p:nvPr/>
              </p:nvSpPr>
              <p:spPr>
                <a:xfrm>
                  <a:off x="4373981" y="3046742"/>
                  <a:ext cx="126364" cy="126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64" h="126364">
                      <a:moveTo>
                        <a:pt x="126009" y="63004"/>
                      </a:moveTo>
                      <a:lnTo>
                        <a:pt x="121058" y="87522"/>
                      </a:lnTo>
                      <a:lnTo>
                        <a:pt x="107556" y="107545"/>
                      </a:lnTo>
                      <a:lnTo>
                        <a:pt x="87529" y="121045"/>
                      </a:lnTo>
                      <a:lnTo>
                        <a:pt x="63004" y="125996"/>
                      </a:lnTo>
                      <a:lnTo>
                        <a:pt x="38479" y="121045"/>
                      </a:lnTo>
                      <a:lnTo>
                        <a:pt x="18453" y="107545"/>
                      </a:lnTo>
                      <a:lnTo>
                        <a:pt x="4951" y="87522"/>
                      </a:lnTo>
                      <a:lnTo>
                        <a:pt x="0" y="63004"/>
                      </a:lnTo>
                      <a:lnTo>
                        <a:pt x="4951" y="38479"/>
                      </a:lnTo>
                      <a:lnTo>
                        <a:pt x="18453" y="18453"/>
                      </a:lnTo>
                      <a:lnTo>
                        <a:pt x="38479" y="4951"/>
                      </a:lnTo>
                      <a:lnTo>
                        <a:pt x="63004" y="0"/>
                      </a:lnTo>
                      <a:lnTo>
                        <a:pt x="87529" y="4951"/>
                      </a:lnTo>
                      <a:lnTo>
                        <a:pt x="107556" y="18453"/>
                      </a:lnTo>
                      <a:lnTo>
                        <a:pt x="121058" y="38479"/>
                      </a:lnTo>
                      <a:lnTo>
                        <a:pt x="126009" y="63004"/>
                      </a:lnTo>
                      <a:close/>
                    </a:path>
                  </a:pathLst>
                </a:custGeom>
                <a:ln w="5397">
                  <a:solidFill>
                    <a:srgbClr val="A7A9AC"/>
                  </a:solidFill>
                  <a:prstDash val="dash"/>
                </a:ln>
              </p:spPr>
              <p:txBody>
                <a:bodyPr wrap="square" lIns="0" tIns="0" rIns="0" bIns="0" rtlCol="0" anchor="ctr" anchorCtr="1"/>
                <a:lstStyle/>
                <a:p>
                  <a:r>
                    <a:rPr lang="ja-JP" altLang="en-US" sz="7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都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3" name="object 143"/>
                <p:cNvSpPr/>
                <p:nvPr/>
              </p:nvSpPr>
              <p:spPr>
                <a:xfrm>
                  <a:off x="4535982" y="3046742"/>
                  <a:ext cx="126364" cy="126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64" h="126364">
                      <a:moveTo>
                        <a:pt x="126009" y="63004"/>
                      </a:moveTo>
                      <a:lnTo>
                        <a:pt x="121058" y="87522"/>
                      </a:lnTo>
                      <a:lnTo>
                        <a:pt x="107556" y="107545"/>
                      </a:lnTo>
                      <a:lnTo>
                        <a:pt x="87529" y="121045"/>
                      </a:lnTo>
                      <a:lnTo>
                        <a:pt x="63004" y="125996"/>
                      </a:lnTo>
                      <a:lnTo>
                        <a:pt x="38479" y="121045"/>
                      </a:lnTo>
                      <a:lnTo>
                        <a:pt x="18453" y="107545"/>
                      </a:lnTo>
                      <a:lnTo>
                        <a:pt x="4951" y="87522"/>
                      </a:lnTo>
                      <a:lnTo>
                        <a:pt x="0" y="63004"/>
                      </a:lnTo>
                      <a:lnTo>
                        <a:pt x="4951" y="38479"/>
                      </a:lnTo>
                      <a:lnTo>
                        <a:pt x="18453" y="18453"/>
                      </a:lnTo>
                      <a:lnTo>
                        <a:pt x="38479" y="4951"/>
                      </a:lnTo>
                      <a:lnTo>
                        <a:pt x="63004" y="0"/>
                      </a:lnTo>
                      <a:lnTo>
                        <a:pt x="87529" y="4951"/>
                      </a:lnTo>
                      <a:lnTo>
                        <a:pt x="107556" y="18453"/>
                      </a:lnTo>
                      <a:lnTo>
                        <a:pt x="121058" y="38479"/>
                      </a:lnTo>
                      <a:lnTo>
                        <a:pt x="126009" y="63004"/>
                      </a:lnTo>
                      <a:close/>
                    </a:path>
                  </a:pathLst>
                </a:custGeom>
                <a:ln w="5397">
                  <a:solidFill>
                    <a:srgbClr val="A7A9AC"/>
                  </a:solidFill>
                  <a:prstDash val="dash"/>
                </a:ln>
              </p:spPr>
              <p:txBody>
                <a:bodyPr wrap="square" lIns="0" tIns="0" rIns="0" bIns="0" rtlCol="0" anchor="ctr" anchorCtr="1"/>
                <a:lstStyle/>
                <a:p>
                  <a:r>
                    <a:rPr lang="ja-JP" altLang="en-US" sz="7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道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4" name="object 144"/>
                <p:cNvSpPr/>
                <p:nvPr/>
              </p:nvSpPr>
              <p:spPr>
                <a:xfrm>
                  <a:off x="4373981" y="3208743"/>
                  <a:ext cx="126364" cy="126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64" h="126364">
                      <a:moveTo>
                        <a:pt x="126009" y="63004"/>
                      </a:moveTo>
                      <a:lnTo>
                        <a:pt x="121058" y="87522"/>
                      </a:lnTo>
                      <a:lnTo>
                        <a:pt x="107556" y="107545"/>
                      </a:lnTo>
                      <a:lnTo>
                        <a:pt x="87529" y="121045"/>
                      </a:lnTo>
                      <a:lnTo>
                        <a:pt x="63004" y="125996"/>
                      </a:lnTo>
                      <a:lnTo>
                        <a:pt x="38479" y="121045"/>
                      </a:lnTo>
                      <a:lnTo>
                        <a:pt x="18453" y="107545"/>
                      </a:lnTo>
                      <a:lnTo>
                        <a:pt x="4951" y="87522"/>
                      </a:lnTo>
                      <a:lnTo>
                        <a:pt x="0" y="63004"/>
                      </a:lnTo>
                      <a:lnTo>
                        <a:pt x="4951" y="38479"/>
                      </a:lnTo>
                      <a:lnTo>
                        <a:pt x="18453" y="18453"/>
                      </a:lnTo>
                      <a:lnTo>
                        <a:pt x="38479" y="4951"/>
                      </a:lnTo>
                      <a:lnTo>
                        <a:pt x="63004" y="0"/>
                      </a:lnTo>
                      <a:lnTo>
                        <a:pt x="87529" y="4951"/>
                      </a:lnTo>
                      <a:lnTo>
                        <a:pt x="107556" y="18453"/>
                      </a:lnTo>
                      <a:lnTo>
                        <a:pt x="121058" y="38479"/>
                      </a:lnTo>
                      <a:lnTo>
                        <a:pt x="126009" y="63004"/>
                      </a:lnTo>
                      <a:close/>
                    </a:path>
                  </a:pathLst>
                </a:custGeom>
                <a:ln w="5397">
                  <a:solidFill>
                    <a:srgbClr val="A7A9AC"/>
                  </a:solidFill>
                  <a:prstDash val="dash"/>
                </a:ln>
              </p:spPr>
              <p:txBody>
                <a:bodyPr wrap="square" lIns="0" tIns="0" rIns="0" bIns="0" rtlCol="0" anchor="ctr" anchorCtr="1"/>
                <a:lstStyle/>
                <a:p>
                  <a:r>
                    <a:rPr lang="ja-JP" altLang="en-US" sz="7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府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5" name="object 145"/>
                <p:cNvSpPr/>
                <p:nvPr/>
              </p:nvSpPr>
              <p:spPr>
                <a:xfrm>
                  <a:off x="4535982" y="3208743"/>
                  <a:ext cx="126364" cy="1263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364" h="126364">
                      <a:moveTo>
                        <a:pt x="126009" y="63004"/>
                      </a:moveTo>
                      <a:lnTo>
                        <a:pt x="121058" y="87522"/>
                      </a:lnTo>
                      <a:lnTo>
                        <a:pt x="107556" y="107545"/>
                      </a:lnTo>
                      <a:lnTo>
                        <a:pt x="87529" y="121045"/>
                      </a:lnTo>
                      <a:lnTo>
                        <a:pt x="63004" y="125996"/>
                      </a:lnTo>
                      <a:lnTo>
                        <a:pt x="38479" y="121045"/>
                      </a:lnTo>
                      <a:lnTo>
                        <a:pt x="18453" y="107545"/>
                      </a:lnTo>
                      <a:lnTo>
                        <a:pt x="4951" y="87522"/>
                      </a:lnTo>
                      <a:lnTo>
                        <a:pt x="0" y="63004"/>
                      </a:lnTo>
                      <a:lnTo>
                        <a:pt x="4951" y="38479"/>
                      </a:lnTo>
                      <a:lnTo>
                        <a:pt x="18453" y="18453"/>
                      </a:lnTo>
                      <a:lnTo>
                        <a:pt x="38479" y="4951"/>
                      </a:lnTo>
                      <a:lnTo>
                        <a:pt x="63004" y="0"/>
                      </a:lnTo>
                      <a:lnTo>
                        <a:pt x="87529" y="4951"/>
                      </a:lnTo>
                      <a:lnTo>
                        <a:pt x="107556" y="18453"/>
                      </a:lnTo>
                      <a:lnTo>
                        <a:pt x="121058" y="38479"/>
                      </a:lnTo>
                      <a:lnTo>
                        <a:pt x="126009" y="63004"/>
                      </a:lnTo>
                      <a:close/>
                    </a:path>
                  </a:pathLst>
                </a:custGeom>
                <a:ln w="5397">
                  <a:solidFill>
                    <a:srgbClr val="A7A9AC"/>
                  </a:solidFill>
                  <a:prstDash val="dash"/>
                </a:ln>
              </p:spPr>
              <p:txBody>
                <a:bodyPr wrap="square" lIns="0" tIns="0" rIns="0" bIns="0" rtlCol="0" anchor="ctr" anchorCtr="1"/>
                <a:lstStyle/>
                <a:p>
                  <a:r>
                    <a:rPr lang="ja-JP" altLang="en-US" sz="700" dirty="0" smtClean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県</a:t>
                  </a:r>
                  <a:endParaRPr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17" name="object 5"/>
                <p:cNvSpPr/>
                <p:nvPr/>
              </p:nvSpPr>
              <p:spPr>
                <a:xfrm>
                  <a:off x="2541373" y="1836521"/>
                  <a:ext cx="2158552" cy="2043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2609" h="216535">
                      <a:moveTo>
                        <a:pt x="6875995" y="0"/>
                      </a:moveTo>
                      <a:lnTo>
                        <a:pt x="35991" y="0"/>
                      </a:lnTo>
                      <a:lnTo>
                        <a:pt x="22015" y="2841"/>
                      </a:lnTo>
                      <a:lnTo>
                        <a:pt x="10571" y="10577"/>
                      </a:lnTo>
                      <a:lnTo>
                        <a:pt x="2839" y="22025"/>
                      </a:lnTo>
                      <a:lnTo>
                        <a:pt x="0" y="36004"/>
                      </a:lnTo>
                      <a:lnTo>
                        <a:pt x="0" y="216001"/>
                      </a:lnTo>
                      <a:lnTo>
                        <a:pt x="6912000" y="216001"/>
                      </a:lnTo>
                      <a:lnTo>
                        <a:pt x="6912000" y="36004"/>
                      </a:lnTo>
                      <a:lnTo>
                        <a:pt x="6909160" y="22025"/>
                      </a:lnTo>
                      <a:lnTo>
                        <a:pt x="6901427" y="10577"/>
                      </a:lnTo>
                      <a:lnTo>
                        <a:pt x="6889979" y="2841"/>
                      </a:lnTo>
                      <a:lnTo>
                        <a:pt x="6875995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180000" tIns="0" rIns="0" bIns="0" rtlCol="0" anchor="ctr" anchorCtr="0"/>
                <a:lstStyle/>
                <a:p>
                  <a:pPr marL="12700">
                    <a:lnSpc>
                      <a:spcPct val="100000"/>
                    </a:lnSpc>
                  </a:pPr>
                  <a:r>
                    <a:rPr lang="ja-JP" altLang="en-US" sz="9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番号</a:t>
                  </a:r>
                  <a:endPara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endParaRPr>
                </a:p>
              </p:txBody>
            </p:sp>
            <p:sp>
              <p:nvSpPr>
                <p:cNvPr id="218" name="object 5"/>
                <p:cNvSpPr/>
                <p:nvPr/>
              </p:nvSpPr>
              <p:spPr>
                <a:xfrm>
                  <a:off x="4699924" y="1836521"/>
                  <a:ext cx="2526202" cy="210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2609" h="216535">
                      <a:moveTo>
                        <a:pt x="6875995" y="0"/>
                      </a:moveTo>
                      <a:lnTo>
                        <a:pt x="35991" y="0"/>
                      </a:lnTo>
                      <a:lnTo>
                        <a:pt x="22015" y="2841"/>
                      </a:lnTo>
                      <a:lnTo>
                        <a:pt x="10571" y="10577"/>
                      </a:lnTo>
                      <a:lnTo>
                        <a:pt x="2839" y="22025"/>
                      </a:lnTo>
                      <a:lnTo>
                        <a:pt x="0" y="36004"/>
                      </a:lnTo>
                      <a:lnTo>
                        <a:pt x="0" y="216001"/>
                      </a:lnTo>
                      <a:lnTo>
                        <a:pt x="6912000" y="216001"/>
                      </a:lnTo>
                      <a:lnTo>
                        <a:pt x="6912000" y="36004"/>
                      </a:lnTo>
                      <a:lnTo>
                        <a:pt x="6909160" y="22025"/>
                      </a:lnTo>
                      <a:lnTo>
                        <a:pt x="6901427" y="10577"/>
                      </a:lnTo>
                      <a:lnTo>
                        <a:pt x="6889979" y="2841"/>
                      </a:lnTo>
                      <a:lnTo>
                        <a:pt x="6875995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</p:spPr>
              <p:txBody>
                <a:bodyPr wrap="square" lIns="72000" tIns="0" rIns="0" bIns="0" rtlCol="0" anchor="ctr" anchorCtr="0"/>
                <a:lstStyle/>
                <a:p>
                  <a:pPr marL="12700" algn="ctr"/>
                  <a:r>
                    <a:rPr lang="ja-JP" altLang="en-US" sz="900" dirty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生年</a:t>
                  </a:r>
                  <a:r>
                    <a:rPr lang="ja-JP" altLang="en-US" sz="900" dirty="0" smtClean="0">
                      <a:solidFill>
                        <a:srgbClr val="231F20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PMingLiU"/>
                    </a:rPr>
                    <a:t>月日　　　　</a:t>
                  </a:r>
                  <a:endParaRPr lang="ja-JP" altLang="en-US" sz="8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endParaRPr>
                </a:p>
              </p:txBody>
            </p:sp>
            <p:sp>
              <p:nvSpPr>
                <p:cNvPr id="219" name="object 18"/>
                <p:cNvSpPr/>
                <p:nvPr/>
              </p:nvSpPr>
              <p:spPr>
                <a:xfrm>
                  <a:off x="323989" y="1836520"/>
                  <a:ext cx="6887654" cy="19355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2609" h="2088514">
                      <a:moveTo>
                        <a:pt x="6912000" y="2052002"/>
                      </a:moveTo>
                      <a:lnTo>
                        <a:pt x="6909160" y="2065979"/>
                      </a:lnTo>
                      <a:lnTo>
                        <a:pt x="6901427" y="2077423"/>
                      </a:lnTo>
                      <a:lnTo>
                        <a:pt x="6889979" y="2085154"/>
                      </a:lnTo>
                      <a:lnTo>
                        <a:pt x="6875995" y="2087994"/>
                      </a:lnTo>
                      <a:lnTo>
                        <a:pt x="36004" y="2087994"/>
                      </a:lnTo>
                      <a:lnTo>
                        <a:pt x="22020" y="2085154"/>
                      </a:lnTo>
                      <a:lnTo>
                        <a:pt x="10572" y="2077423"/>
                      </a:lnTo>
                      <a:lnTo>
                        <a:pt x="2839" y="2065979"/>
                      </a:lnTo>
                      <a:lnTo>
                        <a:pt x="0" y="2052002"/>
                      </a:lnTo>
                      <a:lnTo>
                        <a:pt x="0" y="36004"/>
                      </a:lnTo>
                      <a:lnTo>
                        <a:pt x="2839" y="22025"/>
                      </a:lnTo>
                      <a:lnTo>
                        <a:pt x="10572" y="10577"/>
                      </a:lnTo>
                      <a:lnTo>
                        <a:pt x="22020" y="2841"/>
                      </a:lnTo>
                      <a:lnTo>
                        <a:pt x="36004" y="0"/>
                      </a:lnTo>
                      <a:lnTo>
                        <a:pt x="6875995" y="0"/>
                      </a:lnTo>
                      <a:lnTo>
                        <a:pt x="6889979" y="2841"/>
                      </a:lnTo>
                      <a:lnTo>
                        <a:pt x="6901427" y="10577"/>
                      </a:lnTo>
                      <a:lnTo>
                        <a:pt x="6909160" y="22025"/>
                      </a:lnTo>
                      <a:lnTo>
                        <a:pt x="6912000" y="36004"/>
                      </a:lnTo>
                      <a:lnTo>
                        <a:pt x="6912000" y="2052002"/>
                      </a:lnTo>
                      <a:close/>
                    </a:path>
                  </a:pathLst>
                </a:custGeom>
                <a:ln w="28803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20" name="object 27"/>
                <p:cNvSpPr/>
                <p:nvPr/>
              </p:nvSpPr>
              <p:spPr>
                <a:xfrm>
                  <a:off x="4699925" y="1854971"/>
                  <a:ext cx="1003003" cy="5179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756285">
                      <a:moveTo>
                        <a:pt x="0" y="0"/>
                      </a:moveTo>
                      <a:lnTo>
                        <a:pt x="0" y="756005"/>
                      </a:lnTo>
                    </a:path>
                  </a:pathLst>
                </a:custGeom>
                <a:ln w="16205">
                  <a:solidFill>
                    <a:srgbClr val="231F2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</p:grpSp>
          <p:pic>
            <p:nvPicPr>
              <p:cNvPr id="323" name="Picture 2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00441" y="2248609"/>
                <a:ext cx="420902" cy="404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7" name="bk object 32"/>
          <p:cNvSpPr/>
          <p:nvPr/>
        </p:nvSpPr>
        <p:spPr>
          <a:xfrm>
            <a:off x="4726272" y="3355332"/>
            <a:ext cx="748852" cy="324485"/>
          </a:xfrm>
          <a:custGeom>
            <a:avLst/>
            <a:gdLst/>
            <a:ahLst/>
            <a:cxnLst/>
            <a:rect l="l" t="t" r="r" b="b"/>
            <a:pathLst>
              <a:path w="324485" h="324485">
                <a:moveTo>
                  <a:pt x="306006" y="0"/>
                </a:moveTo>
                <a:lnTo>
                  <a:pt x="18008" y="0"/>
                </a:lnTo>
                <a:lnTo>
                  <a:pt x="11021" y="1418"/>
                </a:lnTo>
                <a:lnTo>
                  <a:pt x="5294" y="5283"/>
                </a:lnTo>
                <a:lnTo>
                  <a:pt x="1422" y="11004"/>
                </a:lnTo>
                <a:lnTo>
                  <a:pt x="0" y="17995"/>
                </a:lnTo>
                <a:lnTo>
                  <a:pt x="0" y="305993"/>
                </a:lnTo>
                <a:lnTo>
                  <a:pt x="1422" y="312984"/>
                </a:lnTo>
                <a:lnTo>
                  <a:pt x="5294" y="318706"/>
                </a:lnTo>
                <a:lnTo>
                  <a:pt x="11021" y="322570"/>
                </a:lnTo>
                <a:lnTo>
                  <a:pt x="18008" y="323989"/>
                </a:lnTo>
                <a:lnTo>
                  <a:pt x="306006" y="323989"/>
                </a:lnTo>
                <a:lnTo>
                  <a:pt x="312997" y="322570"/>
                </a:lnTo>
                <a:lnTo>
                  <a:pt x="318719" y="318706"/>
                </a:lnTo>
                <a:lnTo>
                  <a:pt x="322583" y="312984"/>
                </a:lnTo>
                <a:lnTo>
                  <a:pt x="324002" y="305993"/>
                </a:lnTo>
                <a:lnTo>
                  <a:pt x="324002" y="17995"/>
                </a:lnTo>
                <a:lnTo>
                  <a:pt x="322583" y="11004"/>
                </a:lnTo>
                <a:lnTo>
                  <a:pt x="318719" y="5283"/>
                </a:lnTo>
                <a:lnTo>
                  <a:pt x="312997" y="1418"/>
                </a:lnTo>
                <a:lnTo>
                  <a:pt x="306006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" tIns="0" rIns="0" bIns="0" rtlCol="0" anchor="ctr" anchorCtr="0"/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続柄</a:t>
            </a:r>
            <a:endParaRPr sz="9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80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1915"/>
        </a:solidFill>
      </a:spPr>
      <a:bodyPr wrap="square" lIns="0" tIns="0" rIns="0" bIns="0" rtlCol="0"/>
      <a:lstStyle>
        <a:defPPr>
          <a:defRPr sz="1200" dirty="0" smtClean="0">
            <a:solidFill>
              <a:schemeClr val="bg1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4210</TotalTime>
  <Words>336</Words>
  <Application>Microsoft Office PowerPoint</Application>
  <PresentationFormat>ユーザー設定</PresentationFormat>
  <Paragraphs>117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健康保険組合連合会</dc:creator>
  <cp:lastModifiedBy>KENPO</cp:lastModifiedBy>
  <cp:revision>278</cp:revision>
  <cp:lastPrinted>2019-08-02T06:31:58Z</cp:lastPrinted>
  <dcterms:created xsi:type="dcterms:W3CDTF">2016-07-06T07:28:27Z</dcterms:created>
  <dcterms:modified xsi:type="dcterms:W3CDTF">2019-09-05T08:08:24Z</dcterms:modified>
</cp:coreProperties>
</file>