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6" r:id="rId5"/>
  </p:sldMasterIdLst>
  <p:notesMasterIdLst>
    <p:notesMasterId r:id="rId8"/>
  </p:notesMasterIdLst>
  <p:sldIdLst>
    <p:sldId id="256" r:id="rId6"/>
    <p:sldId id="258" r:id="rId7"/>
  </p:sldIdLst>
  <p:sldSz cx="7556500" cy="106934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98" y="-72"/>
      </p:cViewPr>
      <p:guideLst>
        <p:guide orient="horz" pos="2880"/>
        <p:guide pos="2160"/>
      </p:guideLst>
    </p:cSldViewPr>
  </p:slideViewPr>
  <p:notesTextViewPr>
    <p:cViewPr>
      <p:scale>
        <a:sx n="100" d="100"/>
        <a:sy n="100" d="100"/>
      </p:scale>
      <p:origin x="0" y="0"/>
    </p:cViewPr>
  </p:notesTextViewPr>
  <p:notesViewPr>
    <p:cSldViewPr>
      <p:cViewPr varScale="1">
        <p:scale>
          <a:sx n="47" d="100"/>
          <a:sy n="47" d="100"/>
        </p:scale>
        <p:origin x="-2982" y="-108"/>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303" cy="493609"/>
          </a:xfrm>
          <a:prstGeom prst="rect">
            <a:avLst/>
          </a:prstGeom>
        </p:spPr>
        <p:txBody>
          <a:bodyPr vert="horz" lIns="83179" tIns="41589" rIns="83179" bIns="41589"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046" y="1"/>
            <a:ext cx="2919303" cy="493609"/>
          </a:xfrm>
          <a:prstGeom prst="rect">
            <a:avLst/>
          </a:prstGeom>
        </p:spPr>
        <p:txBody>
          <a:bodyPr vert="horz" lIns="83179" tIns="41589" rIns="83179" bIns="41589" rtlCol="0"/>
          <a:lstStyle>
            <a:lvl1pPr algn="r">
              <a:defRPr sz="1100"/>
            </a:lvl1pPr>
          </a:lstStyle>
          <a:p>
            <a:fld id="{D1495ADB-46D1-4C5B-BC7A-EC1684FAA2BF}" type="datetimeFigureOut">
              <a:rPr kumimoji="1" lang="ja-JP" altLang="en-US" smtClean="0"/>
              <a:t>2019/4/15</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4613" cy="3698875"/>
          </a:xfrm>
          <a:prstGeom prst="rect">
            <a:avLst/>
          </a:prstGeom>
          <a:noFill/>
          <a:ln w="12700">
            <a:solidFill>
              <a:prstClr val="black"/>
            </a:solidFill>
          </a:ln>
        </p:spPr>
        <p:txBody>
          <a:bodyPr vert="horz" lIns="83179" tIns="41589" rIns="83179" bIns="41589" rtlCol="0" anchor="ctr"/>
          <a:lstStyle/>
          <a:p>
            <a:endParaRPr lang="ja-JP" altLang="en-US"/>
          </a:p>
        </p:txBody>
      </p:sp>
      <p:sp>
        <p:nvSpPr>
          <p:cNvPr id="5" name="ノート プレースホルダー 4"/>
          <p:cNvSpPr>
            <a:spLocks noGrp="1"/>
          </p:cNvSpPr>
          <p:nvPr>
            <p:ph type="body" sz="quarter" idx="3"/>
          </p:nvPr>
        </p:nvSpPr>
        <p:spPr>
          <a:xfrm>
            <a:off x="673577" y="4687084"/>
            <a:ext cx="5388610" cy="4439549"/>
          </a:xfrm>
          <a:prstGeom prst="rect">
            <a:avLst/>
          </a:prstGeom>
        </p:spPr>
        <p:txBody>
          <a:bodyPr vert="horz" lIns="83179" tIns="41589" rIns="83179" bIns="4158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40"/>
            <a:ext cx="2919303" cy="493609"/>
          </a:xfrm>
          <a:prstGeom prst="rect">
            <a:avLst/>
          </a:prstGeom>
        </p:spPr>
        <p:txBody>
          <a:bodyPr vert="horz" lIns="83179" tIns="41589" rIns="83179" bIns="4158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046" y="9371240"/>
            <a:ext cx="2919303" cy="493609"/>
          </a:xfrm>
          <a:prstGeom prst="rect">
            <a:avLst/>
          </a:prstGeom>
        </p:spPr>
        <p:txBody>
          <a:bodyPr vert="horz" lIns="83179" tIns="41589" rIns="83179" bIns="41589" rtlCol="0" anchor="b"/>
          <a:lstStyle>
            <a:lvl1pPr algn="r">
              <a:defRPr sz="1100"/>
            </a:lvl1pPr>
          </a:lstStyle>
          <a:p>
            <a:fld id="{D95DE932-2FC6-46D2-9078-F13D8B30B6AB}" type="slidenum">
              <a:rPr kumimoji="1" lang="ja-JP" altLang="en-US" smtClean="0"/>
              <a:t>‹#›</a:t>
            </a:fld>
            <a:endParaRPr kumimoji="1" lang="ja-JP" altLang="en-US"/>
          </a:p>
        </p:txBody>
      </p:sp>
    </p:spTree>
    <p:extLst>
      <p:ext uri="{BB962C8B-B14F-4D97-AF65-F5344CB8AC3E}">
        <p14:creationId xmlns:p14="http://schemas.microsoft.com/office/powerpoint/2010/main" val="574651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825" y="2393950"/>
            <a:ext cx="3338513"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825" y="3390900"/>
            <a:ext cx="3338513"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38575" y="2393950"/>
            <a:ext cx="3340100"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38575" y="3390900"/>
            <a:ext cx="3340100"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59279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174016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2785596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6025" cy="181292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4338" y="425450"/>
            <a:ext cx="4224337"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825" y="2238375"/>
            <a:ext cx="2486025"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1057365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38" y="7485063"/>
            <a:ext cx="4533900" cy="8842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138" y="955675"/>
            <a:ext cx="4533900"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1138" y="8369300"/>
            <a:ext cx="4533900"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1736127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873252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3" y="428625"/>
            <a:ext cx="1700212" cy="912336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825" y="428625"/>
            <a:ext cx="4948238" cy="912336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125209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dirty="0"/>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3025" cy="22907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475" y="6059488"/>
            <a:ext cx="5289550" cy="27320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503252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88617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3025" cy="2122487"/>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6900" y="4532313"/>
            <a:ext cx="6423025" cy="23399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38097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825" y="2495550"/>
            <a:ext cx="3324225"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54450" y="2495550"/>
            <a:ext cx="3324225"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D4D3C69-38FE-4185-8311-9EA8E36E6149}" type="datetimeFigureOut">
              <a:rPr kumimoji="1" lang="ja-JP" altLang="en-US" smtClean="0"/>
              <a:t>2019/4/15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2353457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9250" y="472845"/>
            <a:ext cx="6806565" cy="1710944"/>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4/15/2019</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625"/>
            <a:ext cx="6800850" cy="17811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825" y="2495550"/>
            <a:ext cx="6800850" cy="70564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825" y="9910763"/>
            <a:ext cx="1763713" cy="569912"/>
          </a:xfrm>
          <a:prstGeom prst="rect">
            <a:avLst/>
          </a:prstGeom>
        </p:spPr>
        <p:txBody>
          <a:bodyPr vert="horz" lIns="91440" tIns="45720" rIns="91440" bIns="45720" rtlCol="0" anchor="ctr"/>
          <a:lstStyle>
            <a:lvl1pPr algn="l">
              <a:defRPr sz="1200">
                <a:solidFill>
                  <a:schemeClr val="tx1">
                    <a:tint val="75000"/>
                  </a:schemeClr>
                </a:solidFill>
              </a:defRPr>
            </a:lvl1pPr>
          </a:lstStyle>
          <a:p>
            <a:fld id="{BD4D3C69-38FE-4185-8311-9EA8E36E6149}" type="datetimeFigureOut">
              <a:rPr kumimoji="1" lang="ja-JP" altLang="en-US" smtClean="0"/>
              <a:t>2019/4/15</a:t>
            </a:fld>
            <a:endParaRPr kumimoji="1" lang="ja-JP" altLang="en-US"/>
          </a:p>
        </p:txBody>
      </p:sp>
      <p:sp>
        <p:nvSpPr>
          <p:cNvPr id="5" name="フッター プレースホルダー 4"/>
          <p:cNvSpPr>
            <a:spLocks noGrp="1"/>
          </p:cNvSpPr>
          <p:nvPr>
            <p:ph type="ftr" sz="quarter" idx="3"/>
          </p:nvPr>
        </p:nvSpPr>
        <p:spPr>
          <a:xfrm>
            <a:off x="2581275" y="9910763"/>
            <a:ext cx="2393950" cy="5699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4963" y="9910763"/>
            <a:ext cx="1763712" cy="569912"/>
          </a:xfrm>
          <a:prstGeom prst="rect">
            <a:avLst/>
          </a:prstGeom>
        </p:spPr>
        <p:txBody>
          <a:bodyPr vert="horz" lIns="91440" tIns="45720" rIns="91440" bIns="45720" rtlCol="0" anchor="ctr"/>
          <a:lstStyle>
            <a:lvl1pPr algn="r">
              <a:defRPr sz="1200">
                <a:solidFill>
                  <a:schemeClr val="tx1">
                    <a:tint val="75000"/>
                  </a:schemeClr>
                </a:solidFill>
              </a:defRPr>
            </a:lvl1pPr>
          </a:lstStyle>
          <a:p>
            <a:fld id="{B5689C7F-6155-41BE-BE71-2AF38EB4EA9D}" type="slidenum">
              <a:rPr kumimoji="1" lang="ja-JP" altLang="en-US" smtClean="0"/>
              <a:t>‹#›</a:t>
            </a:fld>
            <a:endParaRPr kumimoji="1" lang="ja-JP" altLang="en-US"/>
          </a:p>
        </p:txBody>
      </p:sp>
    </p:spTree>
    <p:extLst>
      <p:ext uri="{BB962C8B-B14F-4D97-AF65-F5344CB8AC3E}">
        <p14:creationId xmlns:p14="http://schemas.microsoft.com/office/powerpoint/2010/main" val="86355536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object 2"/>
          <p:cNvSpPr/>
          <p:nvPr/>
        </p:nvSpPr>
        <p:spPr>
          <a:xfrm>
            <a:off x="781596" y="6178569"/>
            <a:ext cx="1572267" cy="844530"/>
          </a:xfrm>
          <a:custGeom>
            <a:avLst/>
            <a:gdLst/>
            <a:ahLst/>
            <a:cxnLst/>
            <a:rect l="l" t="t" r="r" b="b"/>
            <a:pathLst>
              <a:path w="3204210" h="4950459">
                <a:moveTo>
                  <a:pt x="3204006" y="0"/>
                </a:moveTo>
                <a:lnTo>
                  <a:pt x="36004" y="0"/>
                </a:lnTo>
                <a:lnTo>
                  <a:pt x="22020" y="2839"/>
                </a:lnTo>
                <a:lnTo>
                  <a:pt x="10572" y="10571"/>
                </a:lnTo>
                <a:lnTo>
                  <a:pt x="2839" y="22015"/>
                </a:lnTo>
                <a:lnTo>
                  <a:pt x="0" y="35991"/>
                </a:lnTo>
                <a:lnTo>
                  <a:pt x="0" y="4913972"/>
                </a:lnTo>
                <a:lnTo>
                  <a:pt x="2839" y="4927956"/>
                </a:lnTo>
                <a:lnTo>
                  <a:pt x="10572" y="4939404"/>
                </a:lnTo>
                <a:lnTo>
                  <a:pt x="22020" y="4947137"/>
                </a:lnTo>
                <a:lnTo>
                  <a:pt x="36004" y="4949977"/>
                </a:lnTo>
                <a:lnTo>
                  <a:pt x="3204006" y="4949977"/>
                </a:lnTo>
                <a:lnTo>
                  <a:pt x="3204006" y="0"/>
                </a:lnTo>
                <a:close/>
              </a:path>
            </a:pathLst>
          </a:custGeom>
          <a:solidFill>
            <a:schemeClr val="bg1">
              <a:lumMod val="75000"/>
            </a:schemeClr>
          </a:solidFill>
        </p:spPr>
        <p:txBody>
          <a:bodyPr wrap="square" lIns="36000" tIns="0" rIns="0" bIns="0" rtlCol="0" anchor="ctr" anchorCtr="0"/>
          <a:lstStyle/>
          <a:p>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smtClean="0">
                <a:solidFill>
                  <a:prstClr val="black"/>
                </a:solidFill>
                <a:latin typeface="ＭＳ ゴシック" panose="020B0609070205080204" pitchFamily="49" charset="-128"/>
                <a:ea typeface="ＭＳ ゴシック" panose="020B0609070205080204" pitchFamily="49" charset="-128"/>
              </a:rPr>
              <a:t>３ </a:t>
            </a:r>
            <a:r>
              <a:rPr lang="ja-JP" altLang="en-US" sz="800" dirty="0" smtClean="0">
                <a:solidFill>
                  <a:prstClr val="black"/>
                </a:solidFill>
                <a:latin typeface="ＭＳ ゴシック" panose="020B0609070205080204" pitchFamily="49" charset="-128"/>
                <a:ea typeface="ＭＳ ゴシック" panose="020B0609070205080204" pitchFamily="49" charset="-128"/>
              </a:rPr>
              <a:t>老齢･退職を事由とする</a:t>
            </a:r>
            <a:r>
              <a:rPr lang="ja-JP" altLang="en-US" sz="800" dirty="0">
                <a:solidFill>
                  <a:prstClr val="black"/>
                </a:solidFill>
                <a:latin typeface="ＭＳ ゴシック" panose="020B0609070205080204" pitchFamily="49" charset="-128"/>
                <a:ea typeface="ＭＳ ゴシック" panose="020B0609070205080204" pitchFamily="49" charset="-128"/>
              </a:rPr>
              <a:t>公的</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年金を受給していますか。</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800" dirty="0" smtClean="0">
                <a:solidFill>
                  <a:prstClr val="black"/>
                </a:solidFill>
                <a:latin typeface="ＭＳ ゴシック" panose="020B0609070205080204" pitchFamily="49" charset="-128"/>
                <a:ea typeface="ＭＳ ゴシック" panose="020B0609070205080204" pitchFamily="49" charset="-128"/>
              </a:rPr>
              <a:t>　</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はい</a:t>
            </a:r>
            <a:r>
              <a:rPr lang="en-US" altLang="ja-JP" sz="800" dirty="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請求中</a:t>
            </a:r>
            <a:r>
              <a:rPr lang="en-US" altLang="ja-JP" sz="800" dirty="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の場合</a:t>
            </a:r>
            <a:r>
              <a:rPr lang="ja-JP" altLang="en-US" sz="800" dirty="0" smtClean="0">
                <a:solidFill>
                  <a:prstClr val="black"/>
                </a:solidFill>
                <a:latin typeface="ＭＳ ゴシック" panose="020B0609070205080204" pitchFamily="49" charset="-128"/>
                <a:ea typeface="ＭＳ ゴシック" panose="020B0609070205080204" pitchFamily="49" charset="-128"/>
              </a:rPr>
              <a:t>は</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　　　基礎</a:t>
            </a:r>
            <a:r>
              <a:rPr lang="ja-JP" altLang="en-US" sz="800" dirty="0">
                <a:solidFill>
                  <a:prstClr val="black"/>
                </a:solidFill>
                <a:latin typeface="ＭＳ ゴシック" panose="020B0609070205080204" pitchFamily="49" charset="-128"/>
                <a:ea typeface="ＭＳ ゴシック" panose="020B0609070205080204" pitchFamily="49" charset="-128"/>
              </a:rPr>
              <a:t>年金番号等を記入）</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p:txBody>
      </p:sp>
      <p:sp>
        <p:nvSpPr>
          <p:cNvPr id="256" name="object 2"/>
          <p:cNvSpPr/>
          <p:nvPr/>
        </p:nvSpPr>
        <p:spPr>
          <a:xfrm>
            <a:off x="781596" y="5239903"/>
            <a:ext cx="1572267" cy="944997"/>
          </a:xfrm>
          <a:custGeom>
            <a:avLst/>
            <a:gdLst/>
            <a:ahLst/>
            <a:cxnLst/>
            <a:rect l="l" t="t" r="r" b="b"/>
            <a:pathLst>
              <a:path w="3204210" h="4950459">
                <a:moveTo>
                  <a:pt x="3204006" y="0"/>
                </a:moveTo>
                <a:lnTo>
                  <a:pt x="36004" y="0"/>
                </a:lnTo>
                <a:lnTo>
                  <a:pt x="22020" y="2839"/>
                </a:lnTo>
                <a:lnTo>
                  <a:pt x="10572" y="10571"/>
                </a:lnTo>
                <a:lnTo>
                  <a:pt x="2839" y="22015"/>
                </a:lnTo>
                <a:lnTo>
                  <a:pt x="0" y="35991"/>
                </a:lnTo>
                <a:lnTo>
                  <a:pt x="0" y="4913972"/>
                </a:lnTo>
                <a:lnTo>
                  <a:pt x="2839" y="4927956"/>
                </a:lnTo>
                <a:lnTo>
                  <a:pt x="10572" y="4939404"/>
                </a:lnTo>
                <a:lnTo>
                  <a:pt x="22020" y="4947137"/>
                </a:lnTo>
                <a:lnTo>
                  <a:pt x="36004" y="4949977"/>
                </a:lnTo>
                <a:lnTo>
                  <a:pt x="3204006" y="4949977"/>
                </a:lnTo>
                <a:lnTo>
                  <a:pt x="3204006" y="0"/>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２ </a:t>
            </a:r>
            <a:r>
              <a:rPr lang="ja-JP" altLang="en-US" sz="800" dirty="0" smtClean="0">
                <a:solidFill>
                  <a:prstClr val="black"/>
                </a:solidFill>
                <a:latin typeface="ＭＳ ゴシック" panose="020B0609070205080204" pitchFamily="49" charset="-128"/>
                <a:ea typeface="ＭＳ ゴシック" panose="020B0609070205080204" pitchFamily="49" charset="-128"/>
              </a:rPr>
              <a:t>障害厚生年金・障害手当金</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を受給していますか。</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smtClean="0">
                <a:solidFill>
                  <a:prstClr val="black"/>
                </a:solidFill>
                <a:latin typeface="ＭＳ ゴシック" panose="020B0609070205080204" pitchFamily="49" charset="-128"/>
                <a:ea typeface="ＭＳ ゴシック" panose="020B0609070205080204" pitchFamily="49" charset="-128"/>
              </a:rPr>
              <a:t>　</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はい</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請求中</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の場合は</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傷病名・基礎年金番号等</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を記入）</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p:txBody>
      </p:sp>
      <p:grpSp>
        <p:nvGrpSpPr>
          <p:cNvPr id="17" name="グループ化 16"/>
          <p:cNvGrpSpPr/>
          <p:nvPr/>
        </p:nvGrpSpPr>
        <p:grpSpPr>
          <a:xfrm>
            <a:off x="1894572" y="1364789"/>
            <a:ext cx="3855732" cy="441408"/>
            <a:chOff x="871307" y="443375"/>
            <a:chExt cx="3771989" cy="369332"/>
          </a:xfrm>
        </p:grpSpPr>
        <p:sp>
          <p:nvSpPr>
            <p:cNvPr id="25" name="object 62"/>
            <p:cNvSpPr txBox="1"/>
            <p:nvPr/>
          </p:nvSpPr>
          <p:spPr>
            <a:xfrm>
              <a:off x="871307" y="518528"/>
              <a:ext cx="943764" cy="276999"/>
            </a:xfrm>
            <a:prstGeom prst="rect">
              <a:avLst/>
            </a:prstGeom>
          </p:spPr>
          <p:txBody>
            <a:bodyPr vert="horz" wrap="square" lIns="0" tIns="0" rIns="0" bIns="0" rtlCol="0">
              <a:spAutoFit/>
            </a:bodyPr>
            <a:lstStyle/>
            <a:p>
              <a:pPr marL="12700">
                <a:lnSpc>
                  <a:spcPct val="100000"/>
                </a:lnSpc>
              </a:pPr>
              <a:r>
                <a:rPr lang="ja-JP" altLang="en-US" sz="1800" b="1" dirty="0" smtClean="0">
                  <a:latin typeface="ＭＳ ゴシック" panose="020B0609070205080204" pitchFamily="49" charset="-128"/>
                  <a:ea typeface="ＭＳ ゴシック" panose="020B0609070205080204" pitchFamily="49" charset="-128"/>
                  <a:cs typeface="PMingLiU"/>
                </a:rPr>
                <a:t>健康保険</a:t>
              </a:r>
              <a:endParaRPr sz="1800" b="1" dirty="0">
                <a:latin typeface="ＭＳ ゴシック" panose="020B0609070205080204" pitchFamily="49" charset="-128"/>
                <a:ea typeface="ＭＳ ゴシック" panose="020B0609070205080204" pitchFamily="49" charset="-128"/>
                <a:cs typeface="PMingLiU"/>
              </a:endParaRPr>
            </a:p>
          </p:txBody>
        </p:sp>
        <p:sp>
          <p:nvSpPr>
            <p:cNvPr id="26" name="object 62"/>
            <p:cNvSpPr txBox="1"/>
            <p:nvPr/>
          </p:nvSpPr>
          <p:spPr>
            <a:xfrm>
              <a:off x="3463269" y="500595"/>
              <a:ext cx="1180027" cy="276999"/>
            </a:xfrm>
            <a:prstGeom prst="rect">
              <a:avLst/>
            </a:prstGeom>
          </p:spPr>
          <p:txBody>
            <a:bodyPr vert="horz" wrap="square" lIns="0" tIns="0" rIns="0" bIns="0" rtlCol="0">
              <a:spAutoFit/>
            </a:bodyPr>
            <a:lstStyle/>
            <a:p>
              <a:pPr marL="12700">
                <a:lnSpc>
                  <a:spcPct val="100000"/>
                </a:lnSpc>
              </a:pPr>
              <a:r>
                <a:rPr lang="ja-JP" altLang="en-US" sz="1800" b="1" dirty="0">
                  <a:latin typeface="ＭＳ ゴシック" panose="020B0609070205080204" pitchFamily="49" charset="-128"/>
                  <a:ea typeface="ＭＳ ゴシック" panose="020B0609070205080204" pitchFamily="49" charset="-128"/>
                  <a:cs typeface="PMingLiU"/>
                </a:rPr>
                <a:t>支給申請書</a:t>
              </a:r>
              <a:endParaRPr sz="1800" b="1" dirty="0">
                <a:latin typeface="ＭＳ ゴシック" panose="020B0609070205080204" pitchFamily="49" charset="-128"/>
                <a:ea typeface="ＭＳ ゴシック" panose="020B0609070205080204" pitchFamily="49" charset="-128"/>
                <a:cs typeface="PMingLiU"/>
              </a:endParaRPr>
            </a:p>
          </p:txBody>
        </p:sp>
        <p:sp>
          <p:nvSpPr>
            <p:cNvPr id="27" name="object 62"/>
            <p:cNvSpPr txBox="1"/>
            <p:nvPr/>
          </p:nvSpPr>
          <p:spPr>
            <a:xfrm>
              <a:off x="1886031" y="443375"/>
              <a:ext cx="1563765" cy="369332"/>
            </a:xfrm>
            <a:prstGeom prst="rect">
              <a:avLst/>
            </a:prstGeom>
          </p:spPr>
          <p:txBody>
            <a:bodyPr vert="horz" wrap="square" lIns="0" tIns="0" rIns="0" bIns="0" rtlCol="0">
              <a:spAutoFit/>
            </a:bodyPr>
            <a:lstStyle/>
            <a:p>
              <a:pPr marL="12700">
                <a:lnSpc>
                  <a:spcPct val="100000"/>
                </a:lnSpc>
              </a:pPr>
              <a:r>
                <a:rPr lang="ja-JP" altLang="en-US" sz="2400" b="1" dirty="0" smtClean="0">
                  <a:latin typeface="ＭＳ ゴシック" panose="020B0609070205080204" pitchFamily="49" charset="-128"/>
                  <a:ea typeface="ＭＳ ゴシック" panose="020B0609070205080204" pitchFamily="49" charset="-128"/>
                  <a:cs typeface="PMingLiU"/>
                </a:rPr>
                <a:t>傷病手当金</a:t>
              </a:r>
              <a:endParaRPr sz="2400" b="1" dirty="0">
                <a:latin typeface="ＭＳ ゴシック" panose="020B0609070205080204" pitchFamily="49" charset="-128"/>
                <a:ea typeface="ＭＳ ゴシック" panose="020B0609070205080204" pitchFamily="49" charset="-128"/>
                <a:cs typeface="PMingLiU"/>
              </a:endParaRPr>
            </a:p>
          </p:txBody>
        </p:sp>
      </p:grpSp>
      <p:graphicFrame>
        <p:nvGraphicFramePr>
          <p:cNvPr id="149" name="表 148"/>
          <p:cNvGraphicFramePr>
            <a:graphicFrameLocks noGrp="1"/>
          </p:cNvGraphicFramePr>
          <p:nvPr>
            <p:extLst>
              <p:ext uri="{D42A27DB-BD31-4B8C-83A1-F6EECF244321}">
                <p14:modId xmlns:p14="http://schemas.microsoft.com/office/powerpoint/2010/main" val="2868286921"/>
              </p:ext>
            </p:extLst>
          </p:nvPr>
        </p:nvGraphicFramePr>
        <p:xfrm>
          <a:off x="1005781" y="511175"/>
          <a:ext cx="5704608" cy="818689"/>
        </p:xfrm>
        <a:graphic>
          <a:graphicData uri="http://schemas.openxmlformats.org/drawingml/2006/table">
            <a:tbl>
              <a:tblPr>
                <a:tableStyleId>{5C22544A-7EE6-4342-B048-85BDC9FD1C3A}</a:tableStyleId>
              </a:tblPr>
              <a:tblGrid>
                <a:gridCol w="675239"/>
                <a:gridCol w="628671"/>
                <a:gridCol w="628671"/>
                <a:gridCol w="628671"/>
                <a:gridCol w="628671"/>
                <a:gridCol w="2514685"/>
              </a:tblGrid>
              <a:tr h="183288">
                <a:tc rowSpan="3">
                  <a:txBody>
                    <a:bodyPr/>
                    <a:lstStyle/>
                    <a:p>
                      <a:pPr algn="ctr" fontAlgn="ctr"/>
                      <a:r>
                        <a:rPr lang="ja-JP" altLang="en-US" sz="800" u="none" strike="noStrike" dirty="0">
                          <a:effectLst/>
                        </a:rPr>
                        <a:t>支給決定</a:t>
                      </a:r>
                      <a:br>
                        <a:rPr lang="ja-JP" altLang="en-US" sz="800" u="none" strike="noStrike" dirty="0">
                          <a:effectLst/>
                        </a:rPr>
                      </a:br>
                      <a:r>
                        <a:rPr lang="ja-JP" altLang="en-US" sz="800" u="none" strike="noStrike" dirty="0">
                          <a:effectLst/>
                        </a:rPr>
                        <a:t>並びに支出伺</a:t>
                      </a:r>
                      <a:endParaRPr lang="ja-JP" altLang="en-US" sz="8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ja-JP" altLang="en-US" sz="900" u="none" strike="noStrike" dirty="0">
                          <a:effectLst/>
                        </a:rPr>
                        <a:t>常務理事</a:t>
                      </a:r>
                      <a:endParaRPr lang="ja-JP" altLang="en-US" sz="9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ja-JP" altLang="en-US" sz="900" u="none" strike="noStrike" dirty="0">
                          <a:effectLst/>
                        </a:rPr>
                        <a:t>事務長</a:t>
                      </a:r>
                      <a:endParaRPr lang="ja-JP" altLang="en-US" sz="9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fontAlgn="ctr"/>
                      <a:r>
                        <a:rPr lang="ja-JP" altLang="en-US" sz="900" u="none" strike="noStrike" dirty="0">
                          <a:effectLst/>
                        </a:rPr>
                        <a:t>担当</a:t>
                      </a:r>
                      <a:endParaRPr lang="ja-JP" altLang="en-US" sz="9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fontAlgn="ctr"/>
                      <a:r>
                        <a:rPr lang="ja-JP" altLang="en-US" sz="900" u="none" strike="noStrike">
                          <a:effectLst/>
                        </a:rPr>
                        <a:t>支給決定額</a:t>
                      </a:r>
                      <a:endParaRPr lang="ja-JP" altLang="en-US" sz="900" b="0" i="0" u="none" strike="noStrike">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fontAlgn="ctr"/>
                      <a:r>
                        <a:rPr lang="ja-JP" altLang="en-US" sz="1100" u="none" strike="noStrike" dirty="0">
                          <a:effectLst/>
                        </a:rPr>
                        <a:t>　　　　　　　　　　　　　　　　　　　　　　</a:t>
                      </a:r>
                      <a:br>
                        <a:rPr lang="ja-JP" altLang="en-US" sz="1100" u="none" strike="noStrike" dirty="0">
                          <a:effectLst/>
                        </a:rPr>
                      </a:br>
                      <a:r>
                        <a:rPr lang="ja-JP" altLang="en-US" sz="1100" u="none" strike="noStrike" dirty="0">
                          <a:effectLst/>
                        </a:rPr>
                        <a:t>　　　　　　　　　　　　　　　　　　　　　　　　</a:t>
                      </a:r>
                      <a:r>
                        <a:rPr lang="ja-JP" altLang="en-US" sz="900" u="none" strike="noStrike" dirty="0">
                          <a:effectLst/>
                        </a:rPr>
                        <a:t>円</a:t>
                      </a:r>
                      <a:endParaRPr lang="ja-JP" altLang="en-US" sz="900" b="0" i="0" u="none" strike="noStrike" dirty="0">
                        <a:solidFill>
                          <a:srgbClr val="000000"/>
                        </a:solidFill>
                        <a:effectLst/>
                        <a:latin typeface="ＭＳ Ｐ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85325">
                <a:tc vMerge="1">
                  <a:txBody>
                    <a:bodyPr/>
                    <a:lstStyle/>
                    <a:p>
                      <a:endParaRPr kumimoji="1" lang="ja-JP" altLang="en-US"/>
                    </a:p>
                  </a:txBody>
                  <a:tcPr/>
                </a:tc>
                <a:tc rowSpan="2">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l" fontAlgn="ctr"/>
                      <a:r>
                        <a:rPr lang="ja-JP" altLang="en-US" sz="1100" u="none" strike="noStrike">
                          <a:effectLst/>
                        </a:rPr>
                        <a:t>　</a:t>
                      </a:r>
                      <a:endParaRPr lang="ja-JP" altLang="en-US" sz="1100" b="0" i="0" u="none" strike="noStrike">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r h="4500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effectLst/>
                        </a:rPr>
                        <a:t>支給期間</a:t>
                      </a:r>
                      <a:endParaRPr lang="ja-JP" altLang="en-US" sz="900" b="0" i="0" u="none" strike="noStrike">
                        <a:solidFill>
                          <a:srgbClr val="000000"/>
                        </a:solidFill>
                        <a:effectLst/>
                        <a:latin typeface="ＭＳ Ｐ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fontAlgn="ctr"/>
                      <a:r>
                        <a:rPr lang="ja-JP" altLang="en-US" sz="900" u="none" strike="noStrike" dirty="0" smtClean="0">
                          <a:effectLst/>
                        </a:rPr>
                        <a:t> □平成 □令和</a:t>
                      </a:r>
                      <a:r>
                        <a:rPr lang="ja-JP" altLang="en-US" sz="900" u="none" strike="noStrike" dirty="0">
                          <a:effectLst/>
                        </a:rPr>
                        <a:t>　　　　</a:t>
                      </a:r>
                      <a:r>
                        <a:rPr lang="ja-JP" altLang="en-US" sz="900" u="none" strike="noStrike" dirty="0" smtClean="0">
                          <a:effectLst/>
                        </a:rPr>
                        <a:t>年　</a:t>
                      </a:r>
                      <a:r>
                        <a:rPr lang="ja-JP" altLang="en-US" sz="900" u="none" strike="noStrike" dirty="0">
                          <a:effectLst/>
                        </a:rPr>
                        <a:t>　　　</a:t>
                      </a:r>
                      <a:r>
                        <a:rPr lang="ja-JP" altLang="en-US" sz="900" u="none" strike="noStrike" dirty="0" smtClean="0">
                          <a:effectLst/>
                        </a:rPr>
                        <a:t>月</a:t>
                      </a:r>
                      <a:r>
                        <a:rPr lang="ja-JP" altLang="en-US" sz="900" u="none" strike="noStrike" dirty="0">
                          <a:effectLst/>
                        </a:rPr>
                        <a:t>　　　</a:t>
                      </a:r>
                      <a:r>
                        <a:rPr lang="ja-JP" altLang="en-US" sz="900" u="none" strike="noStrike" dirty="0" smtClean="0">
                          <a:effectLst/>
                        </a:rPr>
                        <a:t>　日</a:t>
                      </a:r>
                      <a:r>
                        <a:rPr lang="ja-JP" altLang="en-US" sz="900" u="none" strike="noStrike" dirty="0">
                          <a:effectLst/>
                        </a:rPr>
                        <a:t/>
                      </a:r>
                      <a:br>
                        <a:rPr lang="ja-JP" altLang="en-US" sz="900" u="none" strike="noStrike" dirty="0">
                          <a:effectLst/>
                        </a:rPr>
                      </a:br>
                      <a:r>
                        <a:rPr lang="ja-JP" altLang="en-US" sz="900" u="none" strike="noStrike" dirty="0" smtClean="0">
                          <a:effectLst/>
                        </a:rPr>
                        <a:t> □平成 □令和</a:t>
                      </a:r>
                      <a:r>
                        <a:rPr lang="ja-JP" altLang="en-US" sz="900" u="none" strike="noStrike" dirty="0">
                          <a:effectLst/>
                        </a:rPr>
                        <a:t>　　　　</a:t>
                      </a:r>
                      <a:r>
                        <a:rPr lang="ja-JP" altLang="en-US" sz="900" u="none" strike="noStrike" dirty="0" smtClean="0">
                          <a:effectLst/>
                        </a:rPr>
                        <a:t>年</a:t>
                      </a:r>
                      <a:r>
                        <a:rPr lang="ja-JP" altLang="en-US" sz="900" u="none" strike="noStrike" dirty="0">
                          <a:effectLst/>
                        </a:rPr>
                        <a:t>　</a:t>
                      </a:r>
                      <a:r>
                        <a:rPr lang="ja-JP" altLang="en-US" sz="900" u="none" strike="noStrike" dirty="0" smtClean="0">
                          <a:effectLst/>
                        </a:rPr>
                        <a:t>　</a:t>
                      </a:r>
                      <a:r>
                        <a:rPr lang="ja-JP" altLang="en-US" sz="900" u="none" strike="noStrike" dirty="0">
                          <a:effectLst/>
                        </a:rPr>
                        <a:t>　　</a:t>
                      </a:r>
                      <a:r>
                        <a:rPr lang="ja-JP" altLang="en-US" sz="900" u="none" strike="noStrike" dirty="0" smtClean="0">
                          <a:effectLst/>
                        </a:rPr>
                        <a:t>月</a:t>
                      </a:r>
                      <a:r>
                        <a:rPr lang="ja-JP" altLang="en-US" sz="900" u="none" strike="noStrike" dirty="0">
                          <a:effectLst/>
                        </a:rPr>
                        <a:t>　　</a:t>
                      </a:r>
                      <a:r>
                        <a:rPr lang="ja-JP" altLang="en-US" sz="900" u="none" strike="noStrike" dirty="0" smtClean="0">
                          <a:effectLst/>
                        </a:rPr>
                        <a:t>　</a:t>
                      </a:r>
                      <a:r>
                        <a:rPr lang="ja-JP" altLang="en-US" sz="900" u="none" strike="noStrike" dirty="0">
                          <a:effectLst/>
                        </a:rPr>
                        <a:t>　</a:t>
                      </a:r>
                      <a:r>
                        <a:rPr lang="ja-JP" altLang="en-US" sz="900" u="none" strike="noStrike" dirty="0" smtClean="0">
                          <a:effectLst/>
                        </a:rPr>
                        <a:t>日　　　  </a:t>
                      </a:r>
                      <a:r>
                        <a:rPr lang="ja-JP" altLang="en-US" sz="800" u="none" strike="noStrike" dirty="0" smtClean="0">
                          <a:effectLst/>
                        </a:rPr>
                        <a:t>日間</a:t>
                      </a:r>
                      <a:endParaRPr lang="ja-JP" altLang="en-US" sz="800" b="0" i="0" u="none" strike="noStrike" dirty="0">
                        <a:solidFill>
                          <a:srgbClr val="000000"/>
                        </a:solidFill>
                        <a:effectLst/>
                        <a:latin typeface="ＭＳ Ｐゴシック"/>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grpSp>
        <p:nvGrpSpPr>
          <p:cNvPr id="233" name="グループ化 232"/>
          <p:cNvGrpSpPr/>
          <p:nvPr/>
        </p:nvGrpSpPr>
        <p:grpSpPr>
          <a:xfrm>
            <a:off x="582441" y="3308278"/>
            <a:ext cx="6464949" cy="3714821"/>
            <a:chOff x="336063" y="1620241"/>
            <a:chExt cx="6464949" cy="2574632"/>
          </a:xfrm>
        </p:grpSpPr>
        <p:sp>
          <p:nvSpPr>
            <p:cNvPr id="234" name="object 3"/>
            <p:cNvSpPr/>
            <p:nvPr/>
          </p:nvSpPr>
          <p:spPr>
            <a:xfrm>
              <a:off x="536680" y="2637108"/>
              <a:ext cx="1570805" cy="321885"/>
            </a:xfrm>
            <a:custGeom>
              <a:avLst/>
              <a:gdLst/>
              <a:ahLst/>
              <a:cxnLst/>
              <a:rect l="l" t="t" r="r" b="b"/>
              <a:pathLst>
                <a:path w="3204210" h="1926589">
                  <a:moveTo>
                    <a:pt x="3204006" y="0"/>
                  </a:moveTo>
                  <a:lnTo>
                    <a:pt x="36004" y="0"/>
                  </a:lnTo>
                  <a:lnTo>
                    <a:pt x="22020" y="2839"/>
                  </a:lnTo>
                  <a:lnTo>
                    <a:pt x="10572" y="10571"/>
                  </a:lnTo>
                  <a:lnTo>
                    <a:pt x="2839" y="22015"/>
                  </a:lnTo>
                  <a:lnTo>
                    <a:pt x="0" y="35991"/>
                  </a:lnTo>
                  <a:lnTo>
                    <a:pt x="0" y="1890001"/>
                  </a:lnTo>
                  <a:lnTo>
                    <a:pt x="2839" y="1903977"/>
                  </a:lnTo>
                  <a:lnTo>
                    <a:pt x="10572" y="1915421"/>
                  </a:lnTo>
                  <a:lnTo>
                    <a:pt x="22020" y="1923153"/>
                  </a:lnTo>
                  <a:lnTo>
                    <a:pt x="36004" y="1925993"/>
                  </a:lnTo>
                  <a:lnTo>
                    <a:pt x="3204006" y="1925993"/>
                  </a:lnTo>
                  <a:lnTo>
                    <a:pt x="3204006" y="0"/>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４ 療養のため休んだ期間</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900" dirty="0" smtClean="0">
                  <a:solidFill>
                    <a:prstClr val="black"/>
                  </a:solidFill>
                  <a:latin typeface="ＭＳ ゴシック" panose="020B0609070205080204" pitchFamily="49" charset="-128"/>
                  <a:ea typeface="ＭＳ ゴシック" panose="020B0609070205080204" pitchFamily="49" charset="-128"/>
                </a:rPr>
                <a:t>　　　</a:t>
              </a:r>
              <a:r>
                <a:rPr lang="en-US" altLang="ja-JP" sz="900" dirty="0" smtClean="0">
                  <a:solidFill>
                    <a:prstClr val="black"/>
                  </a:solidFill>
                  <a:latin typeface="ＭＳ ゴシック" panose="020B0609070205080204" pitchFamily="49" charset="-128"/>
                  <a:ea typeface="ＭＳ ゴシック" panose="020B0609070205080204" pitchFamily="49" charset="-128"/>
                </a:rPr>
                <a:t>(</a:t>
              </a:r>
              <a:r>
                <a:rPr lang="ja-JP" altLang="en-US" sz="900" dirty="0" smtClean="0">
                  <a:solidFill>
                    <a:prstClr val="black"/>
                  </a:solidFill>
                  <a:latin typeface="ＭＳ ゴシック" panose="020B0609070205080204" pitchFamily="49" charset="-128"/>
                  <a:ea typeface="ＭＳ ゴシック" panose="020B0609070205080204" pitchFamily="49" charset="-128"/>
                </a:rPr>
                <a:t>申請期間</a:t>
              </a:r>
              <a:r>
                <a:rPr lang="en-US" altLang="ja-JP" sz="900" dirty="0" smtClean="0">
                  <a:solidFill>
                    <a:prstClr val="black"/>
                  </a:solidFill>
                  <a:latin typeface="ＭＳ ゴシック" panose="020B0609070205080204" pitchFamily="49" charset="-128"/>
                  <a:ea typeface="ＭＳ ゴシック" panose="020B0609070205080204" pitchFamily="49" charset="-128"/>
                </a:rPr>
                <a:t>)</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5" name="object 3"/>
            <p:cNvSpPr/>
            <p:nvPr/>
          </p:nvSpPr>
          <p:spPr>
            <a:xfrm>
              <a:off x="536680" y="1906194"/>
              <a:ext cx="1570805" cy="730914"/>
            </a:xfrm>
            <a:custGeom>
              <a:avLst/>
              <a:gdLst/>
              <a:ahLst/>
              <a:cxnLst/>
              <a:rect l="l" t="t" r="r" b="b"/>
              <a:pathLst>
                <a:path w="3204210" h="1926589">
                  <a:moveTo>
                    <a:pt x="3204006" y="0"/>
                  </a:moveTo>
                  <a:lnTo>
                    <a:pt x="36004" y="0"/>
                  </a:lnTo>
                  <a:lnTo>
                    <a:pt x="22020" y="2839"/>
                  </a:lnTo>
                  <a:lnTo>
                    <a:pt x="10572" y="10571"/>
                  </a:lnTo>
                  <a:lnTo>
                    <a:pt x="2839" y="22015"/>
                  </a:lnTo>
                  <a:lnTo>
                    <a:pt x="0" y="35991"/>
                  </a:lnTo>
                  <a:lnTo>
                    <a:pt x="0" y="1890001"/>
                  </a:lnTo>
                  <a:lnTo>
                    <a:pt x="2839" y="1903977"/>
                  </a:lnTo>
                  <a:lnTo>
                    <a:pt x="10572" y="1915421"/>
                  </a:lnTo>
                  <a:lnTo>
                    <a:pt x="22020" y="1923153"/>
                  </a:lnTo>
                  <a:lnTo>
                    <a:pt x="36004" y="1925993"/>
                  </a:lnTo>
                  <a:lnTo>
                    <a:pt x="3204006" y="1925993"/>
                  </a:lnTo>
                  <a:lnTo>
                    <a:pt x="3204006" y="0"/>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３ 該当の傷病は病気ですか</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900" dirty="0" smtClean="0">
                  <a:solidFill>
                    <a:prstClr val="black"/>
                  </a:solidFill>
                  <a:latin typeface="ＭＳ ゴシック" panose="020B0609070205080204" pitchFamily="49" charset="-128"/>
                  <a:ea typeface="ＭＳ ゴシック" panose="020B0609070205080204" pitchFamily="49" charset="-128"/>
                </a:rPr>
                <a:t>ケガ</a:t>
              </a:r>
              <a:r>
                <a:rPr lang="en-US" altLang="ja-JP" sz="900" dirty="0" smtClean="0">
                  <a:solidFill>
                    <a:prstClr val="black"/>
                  </a:solidFill>
                  <a:latin typeface="ＭＳ ゴシック" panose="020B0609070205080204" pitchFamily="49" charset="-128"/>
                  <a:ea typeface="ＭＳ ゴシック" panose="020B0609070205080204" pitchFamily="49" charset="-128"/>
                </a:rPr>
                <a:t>(</a:t>
              </a:r>
              <a:r>
                <a:rPr lang="ja-JP" altLang="en-US" sz="900" dirty="0" smtClean="0">
                  <a:solidFill>
                    <a:prstClr val="black"/>
                  </a:solidFill>
                  <a:latin typeface="ＭＳ ゴシック" panose="020B0609070205080204" pitchFamily="49" charset="-128"/>
                  <a:ea typeface="ＭＳ ゴシック" panose="020B0609070205080204" pitchFamily="49" charset="-128"/>
                </a:rPr>
                <a:t>負傷</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smtClean="0">
                  <a:solidFill>
                    <a:prstClr val="black"/>
                  </a:solidFill>
                  <a:latin typeface="ＭＳ ゴシック" panose="020B0609070205080204" pitchFamily="49" charset="-128"/>
                  <a:ea typeface="ＭＳ ゴシック" panose="020B0609070205080204" pitchFamily="49" charset="-128"/>
                </a:rPr>
                <a:t>ですか。</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6" name="object 25"/>
            <p:cNvSpPr/>
            <p:nvPr/>
          </p:nvSpPr>
          <p:spPr>
            <a:xfrm>
              <a:off x="536680" y="1620584"/>
              <a:ext cx="1014056" cy="296535"/>
            </a:xfrm>
            <a:custGeom>
              <a:avLst/>
              <a:gdLst/>
              <a:ahLst/>
              <a:cxnLst/>
              <a:rect l="l" t="t" r="r" b="b"/>
              <a:pathLst>
                <a:path w="1224280" h="648335">
                  <a:moveTo>
                    <a:pt x="1224013" y="0"/>
                  </a:moveTo>
                  <a:lnTo>
                    <a:pt x="36004" y="0"/>
                  </a:lnTo>
                  <a:lnTo>
                    <a:pt x="22020" y="2839"/>
                  </a:lnTo>
                  <a:lnTo>
                    <a:pt x="10572" y="10571"/>
                  </a:lnTo>
                  <a:lnTo>
                    <a:pt x="2839" y="22015"/>
                  </a:lnTo>
                  <a:lnTo>
                    <a:pt x="0" y="35991"/>
                  </a:lnTo>
                  <a:lnTo>
                    <a:pt x="0" y="612000"/>
                  </a:lnTo>
                  <a:lnTo>
                    <a:pt x="2839" y="625976"/>
                  </a:lnTo>
                  <a:lnTo>
                    <a:pt x="10572" y="637420"/>
                  </a:lnTo>
                  <a:lnTo>
                    <a:pt x="22020" y="645152"/>
                  </a:lnTo>
                  <a:lnTo>
                    <a:pt x="36004" y="647992"/>
                  </a:lnTo>
                  <a:lnTo>
                    <a:pt x="1224013" y="647992"/>
                  </a:lnTo>
                  <a:lnTo>
                    <a:pt x="1224013" y="0"/>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１ 傷病名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7" name="object 26"/>
            <p:cNvSpPr/>
            <p:nvPr/>
          </p:nvSpPr>
          <p:spPr>
            <a:xfrm>
              <a:off x="4022477" y="1620584"/>
              <a:ext cx="867024" cy="296535"/>
            </a:xfrm>
            <a:custGeom>
              <a:avLst/>
              <a:gdLst/>
              <a:ahLst/>
              <a:cxnLst/>
              <a:rect l="l" t="t" r="r" b="b"/>
              <a:pathLst>
                <a:path w="576579" h="648335">
                  <a:moveTo>
                    <a:pt x="0" y="647992"/>
                  </a:moveTo>
                  <a:lnTo>
                    <a:pt x="575995" y="647992"/>
                  </a:lnTo>
                  <a:lnTo>
                    <a:pt x="575995" y="0"/>
                  </a:lnTo>
                  <a:lnTo>
                    <a:pt x="0" y="0"/>
                  </a:lnTo>
                  <a:lnTo>
                    <a:pt x="0" y="647992"/>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２ 発病または</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900" dirty="0" smtClean="0">
                  <a:solidFill>
                    <a:prstClr val="black"/>
                  </a:solidFill>
                  <a:latin typeface="ＭＳ ゴシック" panose="020B0609070205080204" pitchFamily="49" charset="-128"/>
                  <a:ea typeface="ＭＳ ゴシック" panose="020B0609070205080204" pitchFamily="49" charset="-128"/>
                </a:rPr>
                <a:t>負傷年月日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8" name="object 38"/>
            <p:cNvSpPr/>
            <p:nvPr/>
          </p:nvSpPr>
          <p:spPr>
            <a:xfrm>
              <a:off x="455394" y="2958993"/>
              <a:ext cx="6330799" cy="31686"/>
            </a:xfrm>
            <a:custGeom>
              <a:avLst/>
              <a:gdLst/>
              <a:ahLst/>
              <a:cxnLst/>
              <a:rect l="l" t="t" r="r" b="b"/>
              <a:pathLst>
                <a:path w="6372225">
                  <a:moveTo>
                    <a:pt x="0" y="0"/>
                  </a:moveTo>
                  <a:lnTo>
                    <a:pt x="6372009" y="0"/>
                  </a:lnTo>
                </a:path>
              </a:pathLst>
            </a:custGeom>
            <a:ln w="16205">
              <a:solidFill>
                <a:srgbClr val="221915"/>
              </a:solidFill>
            </a:ln>
          </p:spPr>
          <p:txBody>
            <a:bodyPr wrap="square" lIns="0" tIns="0" rIns="0" bIns="0" rtlCol="0"/>
            <a:lstStyle/>
            <a:p>
              <a:endParaRPr>
                <a:solidFill>
                  <a:prstClr val="black"/>
                </a:solidFill>
              </a:endParaRPr>
            </a:p>
          </p:txBody>
        </p:sp>
        <p:sp>
          <p:nvSpPr>
            <p:cNvPr id="239" name="object 51"/>
            <p:cNvSpPr/>
            <p:nvPr/>
          </p:nvSpPr>
          <p:spPr>
            <a:xfrm>
              <a:off x="336063" y="1620570"/>
              <a:ext cx="200617" cy="2574290"/>
            </a:xfrm>
            <a:custGeom>
              <a:avLst/>
              <a:gdLst/>
              <a:ahLst/>
              <a:cxnLst/>
              <a:rect l="l" t="t" r="r" b="b"/>
              <a:pathLst>
                <a:path w="216534" h="2574290">
                  <a:moveTo>
                    <a:pt x="216001" y="0"/>
                  </a:moveTo>
                  <a:lnTo>
                    <a:pt x="36004" y="0"/>
                  </a:lnTo>
                  <a:lnTo>
                    <a:pt x="22025" y="2841"/>
                  </a:lnTo>
                  <a:lnTo>
                    <a:pt x="10577" y="10577"/>
                  </a:lnTo>
                  <a:lnTo>
                    <a:pt x="2841" y="22025"/>
                  </a:lnTo>
                  <a:lnTo>
                    <a:pt x="0" y="36004"/>
                  </a:lnTo>
                  <a:lnTo>
                    <a:pt x="0" y="2538006"/>
                  </a:lnTo>
                  <a:lnTo>
                    <a:pt x="2841" y="2551982"/>
                  </a:lnTo>
                  <a:lnTo>
                    <a:pt x="10577" y="2563426"/>
                  </a:lnTo>
                  <a:lnTo>
                    <a:pt x="22025" y="2571158"/>
                  </a:lnTo>
                  <a:lnTo>
                    <a:pt x="36004" y="2573997"/>
                  </a:lnTo>
                  <a:lnTo>
                    <a:pt x="216001" y="2573997"/>
                  </a:lnTo>
                  <a:lnTo>
                    <a:pt x="216001" y="0"/>
                  </a:lnTo>
                  <a:close/>
                </a:path>
              </a:pathLst>
            </a:custGeom>
            <a:solidFill>
              <a:srgbClr val="727275"/>
            </a:solidFill>
          </p:spPr>
          <p:txBody>
            <a:bodyPr vert="eaVert" wrap="square" lIns="0" tIns="72000" rIns="0" bIns="0" rtlCol="0" anchor="ctr" anchorCtr="0"/>
            <a:lstStyle/>
            <a:p>
              <a:r>
                <a:rPr lang="ja-JP" altLang="en-US" sz="1000" b="1" dirty="0" smtClean="0">
                  <a:solidFill>
                    <a:prstClr val="white"/>
                  </a:solidFill>
                  <a:latin typeface="ＭＳ ゴシック" panose="020B0609070205080204" pitchFamily="49" charset="-128"/>
                  <a:ea typeface="ＭＳ ゴシック" panose="020B0609070205080204" pitchFamily="49" charset="-128"/>
                </a:rPr>
                <a:t>　申請内容</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241" name="object 55"/>
            <p:cNvSpPr/>
            <p:nvPr/>
          </p:nvSpPr>
          <p:spPr>
            <a:xfrm>
              <a:off x="529807" y="1906194"/>
              <a:ext cx="6267960" cy="136694"/>
            </a:xfrm>
            <a:custGeom>
              <a:avLst/>
              <a:gdLst/>
              <a:ahLst/>
              <a:cxnLst/>
              <a:rect l="l" t="t" r="r" b="b"/>
              <a:pathLst>
                <a:path w="6372225">
                  <a:moveTo>
                    <a:pt x="0" y="0"/>
                  </a:moveTo>
                  <a:lnTo>
                    <a:pt x="6372047" y="0"/>
                  </a:lnTo>
                </a:path>
              </a:pathLst>
            </a:custGeom>
            <a:ln w="16205">
              <a:solidFill>
                <a:srgbClr val="221915"/>
              </a:solidFill>
            </a:ln>
          </p:spPr>
          <p:txBody>
            <a:bodyPr wrap="square" lIns="0" tIns="0" rIns="0" bIns="0" rtlCol="0"/>
            <a:lstStyle/>
            <a:p>
              <a:endParaRPr>
                <a:solidFill>
                  <a:prstClr val="black"/>
                </a:solidFill>
              </a:endParaRPr>
            </a:p>
          </p:txBody>
        </p:sp>
        <p:sp>
          <p:nvSpPr>
            <p:cNvPr id="242" name="object 56"/>
            <p:cNvSpPr/>
            <p:nvPr/>
          </p:nvSpPr>
          <p:spPr>
            <a:xfrm>
              <a:off x="539496" y="2637106"/>
              <a:ext cx="6261516" cy="31686"/>
            </a:xfrm>
            <a:custGeom>
              <a:avLst/>
              <a:gdLst/>
              <a:ahLst/>
              <a:cxnLst/>
              <a:rect l="l" t="t" r="r" b="b"/>
              <a:pathLst>
                <a:path w="6372225">
                  <a:moveTo>
                    <a:pt x="0" y="0"/>
                  </a:moveTo>
                  <a:lnTo>
                    <a:pt x="6372047" y="0"/>
                  </a:lnTo>
                </a:path>
              </a:pathLst>
            </a:custGeom>
            <a:ln w="16205">
              <a:solidFill>
                <a:srgbClr val="221915"/>
              </a:solidFill>
            </a:ln>
          </p:spPr>
          <p:txBody>
            <a:bodyPr wrap="square" lIns="0" tIns="0" rIns="0" bIns="0" rtlCol="0"/>
            <a:lstStyle/>
            <a:p>
              <a:endParaRPr>
                <a:solidFill>
                  <a:prstClr val="black"/>
                </a:solidFill>
              </a:endParaRPr>
            </a:p>
          </p:txBody>
        </p:sp>
        <p:sp>
          <p:nvSpPr>
            <p:cNvPr id="244" name="object 72"/>
            <p:cNvSpPr/>
            <p:nvPr/>
          </p:nvSpPr>
          <p:spPr>
            <a:xfrm>
              <a:off x="4032882" y="1620241"/>
              <a:ext cx="237691" cy="296878"/>
            </a:xfrm>
            <a:custGeom>
              <a:avLst/>
              <a:gdLst/>
              <a:ahLst/>
              <a:cxnLst/>
              <a:rect l="l" t="t" r="r" b="b"/>
              <a:pathLst>
                <a:path h="648335">
                  <a:moveTo>
                    <a:pt x="0" y="647992"/>
                  </a:moveTo>
                  <a:lnTo>
                    <a:pt x="0" y="0"/>
                  </a:lnTo>
                </a:path>
              </a:pathLst>
            </a:custGeom>
            <a:ln w="16205">
              <a:solidFill>
                <a:srgbClr val="221915"/>
              </a:solidFill>
            </a:ln>
          </p:spPr>
          <p:txBody>
            <a:bodyPr wrap="square" lIns="0" tIns="0" rIns="0" bIns="0" rtlCol="0"/>
            <a:lstStyle/>
            <a:p>
              <a:endParaRPr>
                <a:solidFill>
                  <a:prstClr val="black"/>
                </a:solidFill>
              </a:endParaRPr>
            </a:p>
          </p:txBody>
        </p:sp>
        <p:sp>
          <p:nvSpPr>
            <p:cNvPr id="245" name="object 78"/>
            <p:cNvSpPr txBox="1"/>
            <p:nvPr/>
          </p:nvSpPr>
          <p:spPr>
            <a:xfrm>
              <a:off x="4976882" y="1683356"/>
              <a:ext cx="1748751" cy="170648"/>
            </a:xfrm>
            <a:prstGeom prst="rect">
              <a:avLst/>
            </a:prstGeom>
          </p:spPr>
          <p:txBody>
            <a:bodyPr vert="horz" wrap="square" lIns="0" tIns="0" rIns="0" bIns="0" rtlCol="0">
              <a:spAutoFit/>
            </a:bodyPr>
            <a:lstStyle/>
            <a:p>
              <a:pPr marL="12700"/>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　</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□令和　 　　　</a:t>
              </a:r>
              <a:r>
                <a:rPr sz="8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月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6" name="object 72"/>
            <p:cNvSpPr txBox="1"/>
            <p:nvPr/>
          </p:nvSpPr>
          <p:spPr>
            <a:xfrm>
              <a:off x="2409031" y="1949000"/>
              <a:ext cx="407759" cy="637403"/>
            </a:xfrm>
            <a:prstGeom prst="rect">
              <a:avLst/>
            </a:prstGeom>
          </p:spPr>
          <p:txBody>
            <a:bodyPr vert="horz" wrap="square" lIns="0" tIns="10800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病気</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spc="-135" dirty="0" smtClean="0">
                  <a:solidFill>
                    <a:srgbClr val="231F20"/>
                  </a:solidFill>
                  <a:latin typeface="ＭＳ ゴシック" panose="020B0609070205080204" pitchFamily="49" charset="-128"/>
                  <a:ea typeface="ＭＳ ゴシック" panose="020B0609070205080204" pitchFamily="49" charset="-128"/>
                  <a:cs typeface="Meiryo UI"/>
                </a:rPr>
                <a:t>　　　</a:t>
              </a:r>
              <a:endParaRPr lang="en-US" altLang="ja-JP" sz="800" spc="-135"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endParaRPr lang="en-US" altLang="ja-JP" sz="800" spc="-135"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ケガ</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7" name="object 78"/>
            <p:cNvSpPr txBox="1"/>
            <p:nvPr/>
          </p:nvSpPr>
          <p:spPr>
            <a:xfrm>
              <a:off x="3036648" y="1949000"/>
              <a:ext cx="1548918" cy="85325"/>
            </a:xfrm>
            <a:prstGeom prst="rect">
              <a:avLst/>
            </a:prstGeom>
          </p:spPr>
          <p:txBody>
            <a:bodyPr vert="horz" wrap="square" lIns="0" tIns="0" rIns="0" bIns="0" rtlCol="0">
              <a:spAutoFit/>
            </a:bodyPr>
            <a:lstStyle/>
            <a:p>
              <a:pPr marL="12700"/>
              <a:r>
                <a:rPr lang="en-US" altLang="ja-JP" sz="800" dirty="0" smtClean="0">
                  <a:solidFill>
                    <a:prstClr val="black"/>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発病時の状況</a:t>
              </a:r>
              <a:r>
                <a:rPr lang="en-US" altLang="ja-JP" sz="800" dirty="0" smtClean="0">
                  <a:solidFill>
                    <a:prstClr val="black"/>
                  </a:solidFill>
                  <a:latin typeface="ＭＳ ゴシック" panose="020B0609070205080204" pitchFamily="49" charset="-128"/>
                  <a:ea typeface="ＭＳ ゴシック" panose="020B0609070205080204" pitchFamily="49" charset="-128"/>
                  <a:cs typeface="Meiryo UI"/>
                </a:rPr>
                <a:t>】</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8" name="object 78"/>
            <p:cNvSpPr txBox="1"/>
            <p:nvPr/>
          </p:nvSpPr>
          <p:spPr>
            <a:xfrm>
              <a:off x="2201586" y="2750055"/>
              <a:ext cx="4492441" cy="95990"/>
            </a:xfrm>
            <a:prstGeom prst="rect">
              <a:avLst/>
            </a:prstGeom>
          </p:spPr>
          <p:txBody>
            <a:bodyPr vert="horz" wrap="square" lIns="0" tIns="0" rIns="0" bIns="0" rtlCol="0">
              <a:spAutoFit/>
            </a:bodyPr>
            <a:lstStyle/>
            <a:p>
              <a:pPr marL="12700"/>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a:t>
              </a:r>
              <a:r>
                <a:rPr sz="9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月　 　</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日</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から</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年　　　月　　　日</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まで</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日間</a:t>
              </a:r>
              <a:endParaRPr lang="en-US" altLang="ja-JP" sz="900" dirty="0" smtClean="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240" name="object 52"/>
            <p:cNvSpPr/>
            <p:nvPr/>
          </p:nvSpPr>
          <p:spPr>
            <a:xfrm>
              <a:off x="336064" y="1620583"/>
              <a:ext cx="6464948" cy="2574290"/>
            </a:xfrm>
            <a:custGeom>
              <a:avLst/>
              <a:gdLst/>
              <a:ahLst/>
              <a:cxnLst/>
              <a:rect l="l" t="t" r="r" b="b"/>
              <a:pathLst>
                <a:path w="6588125" h="2574290">
                  <a:moveTo>
                    <a:pt x="6588048" y="2537993"/>
                  </a:moveTo>
                  <a:lnTo>
                    <a:pt x="6585208" y="2551969"/>
                  </a:lnTo>
                  <a:lnTo>
                    <a:pt x="6577474" y="2563414"/>
                  </a:lnTo>
                  <a:lnTo>
                    <a:pt x="6566022" y="2571145"/>
                  </a:lnTo>
                  <a:lnTo>
                    <a:pt x="6552031" y="2573985"/>
                  </a:lnTo>
                  <a:lnTo>
                    <a:pt x="36004" y="2573985"/>
                  </a:lnTo>
                  <a:lnTo>
                    <a:pt x="22025" y="2571145"/>
                  </a:lnTo>
                  <a:lnTo>
                    <a:pt x="10577" y="2563414"/>
                  </a:lnTo>
                  <a:lnTo>
                    <a:pt x="2841" y="2551969"/>
                  </a:lnTo>
                  <a:lnTo>
                    <a:pt x="0" y="2537993"/>
                  </a:lnTo>
                  <a:lnTo>
                    <a:pt x="0" y="35991"/>
                  </a:lnTo>
                  <a:lnTo>
                    <a:pt x="2841" y="22015"/>
                  </a:lnTo>
                  <a:lnTo>
                    <a:pt x="10577" y="10571"/>
                  </a:lnTo>
                  <a:lnTo>
                    <a:pt x="22025" y="2839"/>
                  </a:lnTo>
                  <a:lnTo>
                    <a:pt x="36004" y="0"/>
                  </a:lnTo>
                  <a:lnTo>
                    <a:pt x="6552031" y="0"/>
                  </a:lnTo>
                  <a:lnTo>
                    <a:pt x="6566022" y="2839"/>
                  </a:lnTo>
                  <a:lnTo>
                    <a:pt x="6577474" y="10571"/>
                  </a:lnTo>
                  <a:lnTo>
                    <a:pt x="6585208" y="22015"/>
                  </a:lnTo>
                  <a:lnTo>
                    <a:pt x="6588048" y="35991"/>
                  </a:lnTo>
                  <a:lnTo>
                    <a:pt x="6588048" y="2537993"/>
                  </a:lnTo>
                  <a:close/>
                </a:path>
              </a:pathLst>
            </a:custGeom>
            <a:ln w="28803">
              <a:solidFill>
                <a:srgbClr val="221915"/>
              </a:solidFill>
            </a:ln>
          </p:spPr>
          <p:txBody>
            <a:bodyPr wrap="square" lIns="0" tIns="0" rIns="0" bIns="0" rtlCol="0"/>
            <a:lstStyle/>
            <a:p>
              <a:endParaRPr>
                <a:solidFill>
                  <a:prstClr val="black"/>
                </a:solidFill>
              </a:endParaRPr>
            </a:p>
          </p:txBody>
        </p:sp>
      </p:grpSp>
      <p:sp>
        <p:nvSpPr>
          <p:cNvPr id="249" name="大かっこ 248"/>
          <p:cNvSpPr/>
          <p:nvPr/>
        </p:nvSpPr>
        <p:spPr>
          <a:xfrm>
            <a:off x="3225166" y="3762190"/>
            <a:ext cx="3701236" cy="46163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0" name="大かっこ 249"/>
          <p:cNvSpPr/>
          <p:nvPr/>
        </p:nvSpPr>
        <p:spPr>
          <a:xfrm>
            <a:off x="3207586" y="4261728"/>
            <a:ext cx="3721394" cy="46163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1" name="object 92"/>
          <p:cNvSpPr txBox="1"/>
          <p:nvPr/>
        </p:nvSpPr>
        <p:spPr>
          <a:xfrm>
            <a:off x="3266025" y="4247121"/>
            <a:ext cx="3689982" cy="230832"/>
          </a:xfrm>
          <a:prstGeom prst="rect">
            <a:avLst/>
          </a:prstGeom>
        </p:spPr>
        <p:txBody>
          <a:bodyPr vert="horz" wrap="square" lIns="0" tIns="0" rIns="0" bIns="0" rtlCol="0">
            <a:spAutoFit/>
          </a:bodyPr>
          <a:lstStyle/>
          <a:p>
            <a:pPr marL="12700"/>
            <a:r>
              <a:rPr lang="en-US" altLang="ja-JP" sz="800" spc="-1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0" dirty="0" smtClean="0">
                <a:solidFill>
                  <a:srgbClr val="231F20"/>
                </a:solidFill>
                <a:latin typeface="ＭＳ ゴシック" panose="020B0609070205080204" pitchFamily="49" charset="-128"/>
                <a:ea typeface="ＭＳ ゴシック" panose="020B0609070205080204" pitchFamily="49" charset="-128"/>
                <a:cs typeface="Meiryo UI"/>
              </a:rPr>
              <a:t>負傷の</a:t>
            </a:r>
            <a:r>
              <a:rPr sz="800" dirty="0" err="1" smtClean="0">
                <a:solidFill>
                  <a:srgbClr val="231F20"/>
                </a:solidFill>
                <a:latin typeface="ＭＳ ゴシック" panose="020B0609070205080204" pitchFamily="49" charset="-128"/>
                <a:ea typeface="ＭＳ ゴシック" panose="020B0609070205080204" pitchFamily="49" charset="-128"/>
                <a:cs typeface="Meiryo UI"/>
              </a:rPr>
              <a:t>原</a:t>
            </a:r>
            <a:r>
              <a:rPr sz="800" spc="-15" dirty="0" err="1" smtClean="0">
                <a:solidFill>
                  <a:srgbClr val="231F20"/>
                </a:solidFill>
                <a:latin typeface="ＭＳ ゴシック" panose="020B0609070205080204" pitchFamily="49" charset="-128"/>
                <a:ea typeface="ＭＳ ゴシック" panose="020B0609070205080204" pitchFamily="49" charset="-128"/>
                <a:cs typeface="Meiryo UI"/>
              </a:rPr>
              <a:t>因</a:t>
            </a:r>
            <a:r>
              <a:rPr lang="en-US" altLang="ja-JP" sz="800" spc="-15"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5"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0" dirty="0" smtClean="0">
                <a:solidFill>
                  <a:srgbClr val="231F20"/>
                </a:solidFill>
                <a:latin typeface="ＭＳ ゴシック" panose="020B0609070205080204" pitchFamily="49" charset="-128"/>
                <a:ea typeface="ＭＳ ゴシック" panose="020B0609070205080204" pitchFamily="49" charset="-128"/>
                <a:cs typeface="Meiryo UI"/>
              </a:rPr>
              <a:t>負傷した日時・負傷した場所・発生状況を具体的に記入）</a:t>
            </a:r>
            <a:endParaRPr lang="en-US" altLang="ja-JP" sz="800" spc="3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700" spc="30" dirty="0" smtClean="0">
                <a:solidFill>
                  <a:srgbClr val="231F20"/>
                </a:solidFill>
                <a:latin typeface="ＭＳ ゴシック" panose="020B0609070205080204" pitchFamily="49" charset="-128"/>
                <a:ea typeface="ＭＳ ゴシック" panose="020B0609070205080204" pitchFamily="49" charset="-128"/>
                <a:cs typeface="Meiryo UI"/>
              </a:rPr>
              <a:t>　</a:t>
            </a:r>
            <a:endParaRPr sz="7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54" name="右矢印 253"/>
          <p:cNvSpPr/>
          <p:nvPr/>
        </p:nvSpPr>
        <p:spPr>
          <a:xfrm>
            <a:off x="3002302" y="3954589"/>
            <a:ext cx="183925" cy="136997"/>
          </a:xfrm>
          <a:prstGeom prst="rightArrow">
            <a:avLst/>
          </a:prstGeom>
          <a:solidFill>
            <a:srgbClr val="221915"/>
          </a:solidFill>
        </p:spPr>
        <p:txBody>
          <a:bodyPr wrap="square" lIns="0" tIns="0" rIns="0" bIns="0" rtlCol="0" anchor="ctr"/>
          <a:lstStyle/>
          <a:p>
            <a:pPr algn="ctr"/>
            <a:endParaRPr kumimoji="1" lang="ja-JP" altLang="en-US" sz="1200" dirty="0" smtClean="0">
              <a:solidFill>
                <a:schemeClr val="bg1"/>
              </a:solidFill>
            </a:endParaRPr>
          </a:p>
        </p:txBody>
      </p:sp>
      <p:sp>
        <p:nvSpPr>
          <p:cNvPr id="257" name="object 66"/>
          <p:cNvSpPr/>
          <p:nvPr/>
        </p:nvSpPr>
        <p:spPr>
          <a:xfrm>
            <a:off x="2376930" y="5315248"/>
            <a:ext cx="216535" cy="252095"/>
          </a:xfrm>
          <a:custGeom>
            <a:avLst/>
            <a:gdLst/>
            <a:ahLst/>
            <a:cxnLst/>
            <a:rect l="l" t="t" r="r" b="b"/>
            <a:pathLst>
              <a:path w="216535" h="252095">
                <a:moveTo>
                  <a:pt x="215963" y="252018"/>
                </a:moveTo>
                <a:lnTo>
                  <a:pt x="0" y="252018"/>
                </a:lnTo>
                <a:lnTo>
                  <a:pt x="0" y="0"/>
                </a:lnTo>
                <a:lnTo>
                  <a:pt x="215963" y="0"/>
                </a:lnTo>
                <a:lnTo>
                  <a:pt x="215963" y="252018"/>
                </a:lnTo>
                <a:close/>
              </a:path>
            </a:pathLst>
          </a:custGeom>
          <a:ln w="5397">
            <a:solidFill>
              <a:srgbClr val="221915"/>
            </a:solidFill>
          </a:ln>
        </p:spPr>
        <p:txBody>
          <a:bodyPr wrap="square" lIns="0" tIns="0" rIns="0" bIns="0" rtlCol="0"/>
          <a:lstStyle/>
          <a:p>
            <a:endParaRPr>
              <a:solidFill>
                <a:prstClr val="black"/>
              </a:solidFill>
            </a:endParaRPr>
          </a:p>
        </p:txBody>
      </p:sp>
      <p:sp>
        <p:nvSpPr>
          <p:cNvPr id="258" name="object 67"/>
          <p:cNvSpPr/>
          <p:nvPr/>
        </p:nvSpPr>
        <p:spPr>
          <a:xfrm>
            <a:off x="3506950" y="5315248"/>
            <a:ext cx="216535" cy="252095"/>
          </a:xfrm>
          <a:custGeom>
            <a:avLst/>
            <a:gdLst/>
            <a:ahLst/>
            <a:cxnLst/>
            <a:rect l="l" t="t" r="r" b="b"/>
            <a:pathLst>
              <a:path w="216535" h="252095">
                <a:moveTo>
                  <a:pt x="216014" y="252018"/>
                </a:moveTo>
                <a:lnTo>
                  <a:pt x="0" y="252018"/>
                </a:lnTo>
                <a:lnTo>
                  <a:pt x="0" y="0"/>
                </a:lnTo>
                <a:lnTo>
                  <a:pt x="216014" y="0"/>
                </a:lnTo>
                <a:lnTo>
                  <a:pt x="216014" y="252018"/>
                </a:lnTo>
                <a:close/>
              </a:path>
            </a:pathLst>
          </a:custGeom>
          <a:ln w="5397">
            <a:solidFill>
              <a:srgbClr val="221915"/>
            </a:solidFill>
          </a:ln>
        </p:spPr>
        <p:txBody>
          <a:bodyPr wrap="square" lIns="0" tIns="0" rIns="0" bIns="0" rtlCol="0"/>
          <a:lstStyle/>
          <a:p>
            <a:endParaRPr>
              <a:solidFill>
                <a:prstClr val="black"/>
              </a:solidFill>
            </a:endParaRPr>
          </a:p>
        </p:txBody>
      </p:sp>
      <p:cxnSp>
        <p:nvCxnSpPr>
          <p:cNvPr id="259" name="カギ線コネクタ 258"/>
          <p:cNvCxnSpPr/>
          <p:nvPr/>
        </p:nvCxnSpPr>
        <p:spPr>
          <a:xfrm>
            <a:off x="2990326" y="5315248"/>
            <a:ext cx="458106" cy="118826"/>
          </a:xfrm>
          <a:prstGeom prst="bentConnector3">
            <a:avLst>
              <a:gd name="adj1" fmla="val 50000"/>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0" name="object 72"/>
          <p:cNvSpPr txBox="1"/>
          <p:nvPr/>
        </p:nvSpPr>
        <p:spPr>
          <a:xfrm>
            <a:off x="2621864" y="5289713"/>
            <a:ext cx="427791" cy="355870"/>
          </a:xfrm>
          <a:prstGeom prst="rect">
            <a:avLst/>
          </a:prstGeom>
        </p:spPr>
        <p:txBody>
          <a:bodyPr vert="horz" wrap="square" lIns="0" tIns="0" rIns="0" bIns="0" rtlCol="0" anchor="ctr" anchorCtr="0">
            <a:noAutofit/>
          </a:bodyPr>
          <a:lstStyle/>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はい</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請求中</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いいえ</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61" name="object 72"/>
          <p:cNvSpPr txBox="1"/>
          <p:nvPr/>
        </p:nvSpPr>
        <p:spPr>
          <a:xfrm>
            <a:off x="3795976" y="5265664"/>
            <a:ext cx="813713" cy="355870"/>
          </a:xfrm>
          <a:prstGeom prst="rect">
            <a:avLst/>
          </a:prstGeom>
        </p:spPr>
        <p:txBody>
          <a:bodyPr vert="horz" wrap="square" lIns="0" tIns="0" rIns="0" bIns="0" rtlCol="0" anchor="ctr" anchorCtr="0">
            <a:noAutofit/>
          </a:bodyPr>
          <a:lstStyle/>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障害厚生年金</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障害手当金</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62" name="object 38"/>
          <p:cNvSpPr/>
          <p:nvPr/>
        </p:nvSpPr>
        <p:spPr>
          <a:xfrm>
            <a:off x="764228" y="6184900"/>
            <a:ext cx="6267488" cy="65965"/>
          </a:xfrm>
          <a:custGeom>
            <a:avLst/>
            <a:gdLst/>
            <a:ahLst/>
            <a:cxnLst/>
            <a:rect l="l" t="t" r="r" b="b"/>
            <a:pathLst>
              <a:path w="6372225">
                <a:moveTo>
                  <a:pt x="0" y="0"/>
                </a:moveTo>
                <a:lnTo>
                  <a:pt x="6372009" y="0"/>
                </a:lnTo>
              </a:path>
            </a:pathLst>
          </a:custGeom>
          <a:ln w="16205">
            <a:solidFill>
              <a:srgbClr val="221915"/>
            </a:solidFill>
          </a:ln>
        </p:spPr>
        <p:txBody>
          <a:bodyPr wrap="square" lIns="0" tIns="0" rIns="0" bIns="0" rtlCol="0"/>
          <a:lstStyle/>
          <a:p>
            <a:endParaRPr>
              <a:solidFill>
                <a:prstClr val="black"/>
              </a:solidFill>
            </a:endParaRPr>
          </a:p>
        </p:txBody>
      </p:sp>
      <p:sp>
        <p:nvSpPr>
          <p:cNvPr id="264" name="object 63"/>
          <p:cNvSpPr/>
          <p:nvPr/>
        </p:nvSpPr>
        <p:spPr>
          <a:xfrm>
            <a:off x="2395004" y="6251403"/>
            <a:ext cx="216535" cy="255772"/>
          </a:xfrm>
          <a:custGeom>
            <a:avLst/>
            <a:gdLst/>
            <a:ahLst/>
            <a:cxnLst/>
            <a:rect l="l" t="t" r="r" b="b"/>
            <a:pathLst>
              <a:path w="216535" h="252095">
                <a:moveTo>
                  <a:pt x="215963" y="252018"/>
                </a:moveTo>
                <a:lnTo>
                  <a:pt x="0" y="252018"/>
                </a:lnTo>
                <a:lnTo>
                  <a:pt x="0" y="0"/>
                </a:lnTo>
                <a:lnTo>
                  <a:pt x="215963" y="0"/>
                </a:lnTo>
                <a:lnTo>
                  <a:pt x="215963" y="252018"/>
                </a:lnTo>
                <a:close/>
              </a:path>
            </a:pathLst>
          </a:custGeom>
          <a:ln w="5397">
            <a:solidFill>
              <a:srgbClr val="221915"/>
            </a:solidFill>
          </a:ln>
        </p:spPr>
        <p:txBody>
          <a:bodyPr wrap="square" lIns="0" tIns="0" rIns="0" bIns="0" rtlCol="0"/>
          <a:lstStyle/>
          <a:p>
            <a:endParaRPr>
              <a:solidFill>
                <a:prstClr val="black"/>
              </a:solidFill>
            </a:endParaRPr>
          </a:p>
        </p:txBody>
      </p:sp>
      <p:sp>
        <p:nvSpPr>
          <p:cNvPr id="266" name="object 72"/>
          <p:cNvSpPr txBox="1"/>
          <p:nvPr/>
        </p:nvSpPr>
        <p:spPr>
          <a:xfrm>
            <a:off x="2636171" y="6223974"/>
            <a:ext cx="427791" cy="355870"/>
          </a:xfrm>
          <a:prstGeom prst="rect">
            <a:avLst/>
          </a:prstGeom>
        </p:spPr>
        <p:txBody>
          <a:bodyPr vert="horz" wrap="square" lIns="0" tIns="0" rIns="0" bIns="0" rtlCol="0" anchor="ctr" anchorCtr="0">
            <a:noAutofit/>
          </a:bodyPr>
          <a:lstStyle/>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はい</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請求中</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いいえ</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67" name="object 5"/>
          <p:cNvSpPr/>
          <p:nvPr/>
        </p:nvSpPr>
        <p:spPr>
          <a:xfrm>
            <a:off x="3521538" y="6250866"/>
            <a:ext cx="220751" cy="287325"/>
          </a:xfrm>
          <a:custGeom>
            <a:avLst/>
            <a:gdLst/>
            <a:ahLst/>
            <a:cxnLst/>
            <a:rect l="l" t="t" r="r" b="b"/>
            <a:pathLst>
              <a:path w="468629" h="288289">
                <a:moveTo>
                  <a:pt x="450037"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450037" y="288010"/>
                </a:lnTo>
                <a:lnTo>
                  <a:pt x="457022" y="286589"/>
                </a:lnTo>
                <a:lnTo>
                  <a:pt x="462745" y="282722"/>
                </a:lnTo>
                <a:lnTo>
                  <a:pt x="466612" y="277000"/>
                </a:lnTo>
                <a:lnTo>
                  <a:pt x="468033" y="270014"/>
                </a:lnTo>
                <a:lnTo>
                  <a:pt x="468033" y="17995"/>
                </a:lnTo>
                <a:lnTo>
                  <a:pt x="466612" y="11010"/>
                </a:lnTo>
                <a:lnTo>
                  <a:pt x="462745" y="5287"/>
                </a:lnTo>
                <a:lnTo>
                  <a:pt x="457022" y="1420"/>
                </a:lnTo>
                <a:lnTo>
                  <a:pt x="450037" y="0"/>
                </a:lnTo>
                <a:close/>
              </a:path>
            </a:pathLst>
          </a:custGeom>
          <a:solidFill>
            <a:schemeClr val="bg1">
              <a:lumMod val="75000"/>
            </a:schemeClr>
          </a:solidFill>
        </p:spPr>
        <p:txBody>
          <a:bodyPr wrap="square" lIns="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名称</a:t>
            </a:r>
            <a:endParaRPr sz="800" dirty="0">
              <a:solidFill>
                <a:prstClr val="black"/>
              </a:solidFill>
              <a:latin typeface="ＭＳ ゴシック" panose="020B0609070205080204" pitchFamily="49" charset="-128"/>
              <a:ea typeface="ＭＳ ゴシック" panose="020B0609070205080204" pitchFamily="49" charset="-128"/>
            </a:endParaRPr>
          </a:p>
        </p:txBody>
      </p:sp>
      <p:cxnSp>
        <p:nvCxnSpPr>
          <p:cNvPr id="268" name="カギ線コネクタ 267"/>
          <p:cNvCxnSpPr/>
          <p:nvPr/>
        </p:nvCxnSpPr>
        <p:spPr>
          <a:xfrm>
            <a:off x="3040604" y="6270487"/>
            <a:ext cx="439344" cy="128351"/>
          </a:xfrm>
          <a:prstGeom prst="bentConnector3">
            <a:avLst>
              <a:gd name="adj1" fmla="val 50000"/>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6" name="object 10"/>
          <p:cNvSpPr/>
          <p:nvPr/>
        </p:nvSpPr>
        <p:spPr>
          <a:xfrm>
            <a:off x="4618597" y="5299454"/>
            <a:ext cx="360045" cy="288290"/>
          </a:xfrm>
          <a:custGeom>
            <a:avLst/>
            <a:gdLst/>
            <a:ahLst/>
            <a:cxnLst/>
            <a:rect l="l" t="t" r="r" b="b"/>
            <a:pathLst>
              <a:path w="360045" h="288290">
                <a:moveTo>
                  <a:pt x="342010"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342010" y="288010"/>
                </a:lnTo>
                <a:lnTo>
                  <a:pt x="348996" y="286589"/>
                </a:lnTo>
                <a:lnTo>
                  <a:pt x="354718" y="282722"/>
                </a:lnTo>
                <a:lnTo>
                  <a:pt x="358586" y="277000"/>
                </a:lnTo>
                <a:lnTo>
                  <a:pt x="360006" y="270014"/>
                </a:lnTo>
                <a:lnTo>
                  <a:pt x="360006" y="17995"/>
                </a:lnTo>
                <a:lnTo>
                  <a:pt x="358586" y="11010"/>
                </a:lnTo>
                <a:lnTo>
                  <a:pt x="354718" y="5287"/>
                </a:lnTo>
                <a:lnTo>
                  <a:pt x="348996" y="1420"/>
                </a:lnTo>
                <a:lnTo>
                  <a:pt x="342010" y="0"/>
                </a:lnTo>
                <a:close/>
              </a:path>
            </a:pathLst>
          </a:custGeom>
          <a:solidFill>
            <a:schemeClr val="bg1">
              <a:lumMod val="75000"/>
            </a:schemeClr>
          </a:solidFill>
        </p:spPr>
        <p:txBody>
          <a:bodyPr wrap="square" lIns="3600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傷病名</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77" name="object 4"/>
          <p:cNvSpPr/>
          <p:nvPr/>
        </p:nvSpPr>
        <p:spPr>
          <a:xfrm>
            <a:off x="2386265" y="5816548"/>
            <a:ext cx="468630" cy="288290"/>
          </a:xfrm>
          <a:custGeom>
            <a:avLst/>
            <a:gdLst/>
            <a:ahLst/>
            <a:cxnLst/>
            <a:rect l="l" t="t" r="r" b="b"/>
            <a:pathLst>
              <a:path w="468629" h="288289">
                <a:moveTo>
                  <a:pt x="450037"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450037" y="288010"/>
                </a:lnTo>
                <a:lnTo>
                  <a:pt x="457022" y="286589"/>
                </a:lnTo>
                <a:lnTo>
                  <a:pt x="462745" y="282722"/>
                </a:lnTo>
                <a:lnTo>
                  <a:pt x="466612" y="277000"/>
                </a:lnTo>
                <a:lnTo>
                  <a:pt x="468033" y="270014"/>
                </a:lnTo>
                <a:lnTo>
                  <a:pt x="468033" y="17995"/>
                </a:lnTo>
                <a:lnTo>
                  <a:pt x="466612" y="11010"/>
                </a:lnTo>
                <a:lnTo>
                  <a:pt x="462745" y="5287"/>
                </a:lnTo>
                <a:lnTo>
                  <a:pt x="457022" y="1420"/>
                </a:lnTo>
                <a:lnTo>
                  <a:pt x="450037" y="0"/>
                </a:lnTo>
                <a:close/>
              </a:path>
            </a:pathLst>
          </a:custGeom>
          <a:solidFill>
            <a:schemeClr val="bg1">
              <a:lumMod val="75000"/>
            </a:schemeClr>
          </a:solidFill>
        </p:spPr>
        <p:txBody>
          <a:bodyPr wrap="square" lIns="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基礎年金</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番号</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78" name="object 7"/>
          <p:cNvSpPr/>
          <p:nvPr/>
        </p:nvSpPr>
        <p:spPr>
          <a:xfrm>
            <a:off x="4249675" y="5813321"/>
            <a:ext cx="360014" cy="288290"/>
          </a:xfrm>
          <a:custGeom>
            <a:avLst/>
            <a:gdLst/>
            <a:ahLst/>
            <a:cxnLst/>
            <a:rect l="l" t="t" r="r" b="b"/>
            <a:pathLst>
              <a:path w="360045" h="288289">
                <a:moveTo>
                  <a:pt x="342010"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342010" y="288010"/>
                </a:lnTo>
                <a:lnTo>
                  <a:pt x="348996" y="286589"/>
                </a:lnTo>
                <a:lnTo>
                  <a:pt x="354718" y="282722"/>
                </a:lnTo>
                <a:lnTo>
                  <a:pt x="358586" y="277000"/>
                </a:lnTo>
                <a:lnTo>
                  <a:pt x="360006" y="270014"/>
                </a:lnTo>
                <a:lnTo>
                  <a:pt x="360006" y="17995"/>
                </a:lnTo>
                <a:lnTo>
                  <a:pt x="358586" y="11010"/>
                </a:lnTo>
                <a:lnTo>
                  <a:pt x="354718" y="5287"/>
                </a:lnTo>
                <a:lnTo>
                  <a:pt x="348996" y="1420"/>
                </a:lnTo>
                <a:lnTo>
                  <a:pt x="342010" y="0"/>
                </a:lnTo>
                <a:close/>
              </a:path>
            </a:pathLst>
          </a:custGeom>
          <a:solidFill>
            <a:schemeClr val="bg1">
              <a:lumMod val="75000"/>
            </a:schemeClr>
          </a:solidFill>
        </p:spPr>
        <p:txBody>
          <a:bodyPr wrap="square" lIns="3600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年金</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a:solidFill>
                  <a:prstClr val="black"/>
                </a:solidFill>
                <a:latin typeface="ＭＳ ゴシック" panose="020B0609070205080204" pitchFamily="49" charset="-128"/>
                <a:ea typeface="ＭＳ ゴシック" panose="020B0609070205080204" pitchFamily="49" charset="-128"/>
              </a:rPr>
              <a:t>コード</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79" name="object 6"/>
          <p:cNvSpPr/>
          <p:nvPr/>
        </p:nvSpPr>
        <p:spPr>
          <a:xfrm>
            <a:off x="5219403" y="5816548"/>
            <a:ext cx="468630" cy="288290"/>
          </a:xfrm>
          <a:custGeom>
            <a:avLst/>
            <a:gdLst/>
            <a:ahLst/>
            <a:cxnLst/>
            <a:rect l="l" t="t" r="r" b="b"/>
            <a:pathLst>
              <a:path w="468629" h="288290">
                <a:moveTo>
                  <a:pt x="450037"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450037" y="288010"/>
                </a:lnTo>
                <a:lnTo>
                  <a:pt x="457022" y="286589"/>
                </a:lnTo>
                <a:lnTo>
                  <a:pt x="462745" y="282722"/>
                </a:lnTo>
                <a:lnTo>
                  <a:pt x="466612" y="277000"/>
                </a:lnTo>
                <a:lnTo>
                  <a:pt x="468033" y="270014"/>
                </a:lnTo>
                <a:lnTo>
                  <a:pt x="468033" y="17995"/>
                </a:lnTo>
                <a:lnTo>
                  <a:pt x="466612" y="11010"/>
                </a:lnTo>
                <a:lnTo>
                  <a:pt x="462745" y="5287"/>
                </a:lnTo>
                <a:lnTo>
                  <a:pt x="457022" y="1420"/>
                </a:lnTo>
                <a:lnTo>
                  <a:pt x="450037" y="0"/>
                </a:lnTo>
                <a:close/>
              </a:path>
            </a:pathLst>
          </a:custGeom>
          <a:solidFill>
            <a:schemeClr val="bg1">
              <a:lumMod val="75000"/>
            </a:schemeClr>
          </a:solidFill>
        </p:spPr>
        <p:txBody>
          <a:bodyPr wrap="square" lIns="3600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支給開始</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a:solidFill>
                  <a:prstClr val="black"/>
                </a:solidFill>
                <a:latin typeface="ＭＳ ゴシック" panose="020B0609070205080204" pitchFamily="49" charset="-128"/>
                <a:ea typeface="ＭＳ ゴシック" panose="020B0609070205080204" pitchFamily="49" charset="-128"/>
              </a:rPr>
              <a:t>年月日</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80" name="object 78"/>
          <p:cNvSpPr txBox="1"/>
          <p:nvPr/>
        </p:nvSpPr>
        <p:spPr>
          <a:xfrm>
            <a:off x="5710266" y="5778897"/>
            <a:ext cx="1303529" cy="376025"/>
          </a:xfrm>
          <a:prstGeom prst="rect">
            <a:avLst/>
          </a:prstGeom>
        </p:spPr>
        <p:txBody>
          <a:bodyPr vert="horz" wrap="square" lIns="0" tIns="0" rIns="0" bIns="0" rtlCol="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□令和　  </a:t>
            </a:r>
            <a:r>
              <a:rPr sz="8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1" name="object 78"/>
          <p:cNvSpPr txBox="1"/>
          <p:nvPr/>
        </p:nvSpPr>
        <p:spPr>
          <a:xfrm>
            <a:off x="5287832" y="6270487"/>
            <a:ext cx="1790139" cy="246221"/>
          </a:xfrm>
          <a:prstGeom prst="rect">
            <a:avLst/>
          </a:prstGeom>
        </p:spPr>
        <p:txBody>
          <a:bodyPr vert="horz" wrap="square" lIns="0" tIns="0" rIns="0" bIns="0" rtlCol="0">
            <a:spAutoFit/>
          </a:bodyPr>
          <a:lstStyle/>
          <a:p>
            <a:pPr marL="12700"/>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 健康</a:t>
            </a:r>
            <a:r>
              <a:rPr lang="ja-JP" altLang="en-US" sz="800" dirty="0">
                <a:solidFill>
                  <a:prstClr val="black"/>
                </a:solidFill>
                <a:latin typeface="ＭＳ ゴシック" panose="020B0609070205080204" pitchFamily="49" charset="-128"/>
                <a:ea typeface="ＭＳ ゴシック" panose="020B0609070205080204" pitchFamily="49" charset="-128"/>
              </a:rPr>
              <a:t>保険</a:t>
            </a:r>
            <a:r>
              <a:rPr lang="ja-JP" altLang="en-US" sz="800" dirty="0" smtClean="0">
                <a:solidFill>
                  <a:prstClr val="black"/>
                </a:solidFill>
                <a:latin typeface="ＭＳ ゴシック" panose="020B0609070205080204" pitchFamily="49" charset="-128"/>
                <a:ea typeface="ＭＳ ゴシック" panose="020B0609070205080204" pitchFamily="49" charset="-128"/>
              </a:rPr>
              <a:t>の</a:t>
            </a:r>
            <a:r>
              <a:rPr lang="ja-JP" altLang="en-US" sz="800" u="wavy" dirty="0" smtClean="0">
                <a:solidFill>
                  <a:prstClr val="black"/>
                </a:solidFill>
                <a:latin typeface="ＭＳ ゴシック" panose="020B0609070205080204" pitchFamily="49" charset="-128"/>
                <a:ea typeface="ＭＳ ゴシック" panose="020B0609070205080204" pitchFamily="49" charset="-128"/>
              </a:rPr>
              <a:t>資格を喪失した</a:t>
            </a:r>
            <a:r>
              <a:rPr lang="ja-JP" altLang="en-US" sz="800" u="wavy" dirty="0">
                <a:solidFill>
                  <a:prstClr val="black"/>
                </a:solidFill>
                <a:latin typeface="ＭＳ ゴシック" panose="020B0609070205080204" pitchFamily="49" charset="-128"/>
                <a:ea typeface="ＭＳ ゴシック" panose="020B0609070205080204" pitchFamily="49" charset="-128"/>
              </a:rPr>
              <a:t>方</a:t>
            </a:r>
            <a:r>
              <a:rPr lang="ja-JP" altLang="en-US" sz="800" u="wavy" dirty="0" smtClean="0">
                <a:solidFill>
                  <a:prstClr val="black"/>
                </a:solidFill>
                <a:latin typeface="ＭＳ ゴシック" panose="020B0609070205080204" pitchFamily="49" charset="-128"/>
                <a:ea typeface="ＭＳ ゴシック" panose="020B0609070205080204" pitchFamily="49" charset="-128"/>
              </a:rPr>
              <a:t>は</a:t>
            </a:r>
            <a:endParaRPr lang="en-US" altLang="ja-JP" sz="800" u="wavy" dirty="0" smtClean="0">
              <a:solidFill>
                <a:prstClr val="black"/>
              </a:solidFill>
              <a:latin typeface="ＭＳ ゴシック" panose="020B0609070205080204" pitchFamily="49" charset="-128"/>
              <a:ea typeface="ＭＳ ゴシック" panose="020B0609070205080204" pitchFamily="49" charset="-128"/>
            </a:endParaRPr>
          </a:p>
          <a:p>
            <a:pPr marL="12700"/>
            <a:r>
              <a:rPr lang="ja-JP" altLang="en-US" sz="800" dirty="0" smtClean="0">
                <a:solidFill>
                  <a:prstClr val="black"/>
                </a:solidFill>
                <a:latin typeface="ＭＳ ゴシック" panose="020B0609070205080204" pitchFamily="49" charset="-128"/>
                <a:ea typeface="ＭＳ ゴシック" panose="020B0609070205080204" pitchFamily="49" charset="-128"/>
              </a:rPr>
              <a:t> 　</a:t>
            </a:r>
            <a:r>
              <a:rPr lang="ja-JP" altLang="en-US" sz="800" u="wavy" dirty="0" smtClean="0">
                <a:solidFill>
                  <a:prstClr val="black"/>
                </a:solidFill>
                <a:latin typeface="ＭＳ ゴシック" panose="020B0609070205080204" pitchFamily="49" charset="-128"/>
                <a:ea typeface="ＭＳ ゴシック" panose="020B0609070205080204" pitchFamily="49" charset="-128"/>
              </a:rPr>
              <a:t>こちらの欄をご記入ください</a:t>
            </a:r>
            <a:r>
              <a:rPr lang="ja-JP" altLang="en-US" sz="800" dirty="0" smtClean="0">
                <a:solidFill>
                  <a:prstClr val="black"/>
                </a:solidFill>
                <a:latin typeface="ＭＳ ゴシック" panose="020B0609070205080204" pitchFamily="49" charset="-128"/>
                <a:ea typeface="ＭＳ ゴシック" panose="020B0609070205080204" pitchFamily="49" charset="-128"/>
              </a:rPr>
              <a:t>。</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82" name="object 66"/>
          <p:cNvSpPr/>
          <p:nvPr/>
        </p:nvSpPr>
        <p:spPr>
          <a:xfrm>
            <a:off x="2408583" y="4116422"/>
            <a:ext cx="216535" cy="252095"/>
          </a:xfrm>
          <a:custGeom>
            <a:avLst/>
            <a:gdLst/>
            <a:ahLst/>
            <a:cxnLst/>
            <a:rect l="l" t="t" r="r" b="b"/>
            <a:pathLst>
              <a:path w="216535" h="252095">
                <a:moveTo>
                  <a:pt x="215963" y="252018"/>
                </a:moveTo>
                <a:lnTo>
                  <a:pt x="0" y="252018"/>
                </a:lnTo>
                <a:lnTo>
                  <a:pt x="0" y="0"/>
                </a:lnTo>
                <a:lnTo>
                  <a:pt x="215963" y="0"/>
                </a:lnTo>
                <a:lnTo>
                  <a:pt x="215963" y="252018"/>
                </a:lnTo>
                <a:close/>
              </a:path>
            </a:pathLst>
          </a:custGeom>
          <a:ln w="5397">
            <a:solidFill>
              <a:srgbClr val="221915"/>
            </a:solidFill>
          </a:ln>
        </p:spPr>
        <p:txBody>
          <a:bodyPr wrap="square" lIns="0" tIns="0" rIns="0" bIns="0" rtlCol="0"/>
          <a:lstStyle/>
          <a:p>
            <a:endParaRPr>
              <a:solidFill>
                <a:prstClr val="black"/>
              </a:solidFill>
            </a:endParaRPr>
          </a:p>
        </p:txBody>
      </p:sp>
      <p:sp>
        <p:nvSpPr>
          <p:cNvPr id="283" name="右矢印 282"/>
          <p:cNvSpPr/>
          <p:nvPr/>
        </p:nvSpPr>
        <p:spPr>
          <a:xfrm>
            <a:off x="3019455" y="4496788"/>
            <a:ext cx="183925" cy="136997"/>
          </a:xfrm>
          <a:prstGeom prst="rightArrow">
            <a:avLst/>
          </a:prstGeom>
          <a:solidFill>
            <a:srgbClr val="221915"/>
          </a:solidFill>
        </p:spPr>
        <p:txBody>
          <a:bodyPr wrap="square" lIns="0" tIns="0" rIns="0" bIns="0" rtlCol="0" anchor="ctr"/>
          <a:lstStyle/>
          <a:p>
            <a:pPr algn="ctr"/>
            <a:endParaRPr kumimoji="1" lang="ja-JP" altLang="en-US" sz="1200" dirty="0" smtClean="0">
              <a:solidFill>
                <a:schemeClr val="bg1"/>
              </a:solidFill>
            </a:endParaRPr>
          </a:p>
        </p:txBody>
      </p:sp>
      <p:sp>
        <p:nvSpPr>
          <p:cNvPr id="284" name="object 43"/>
          <p:cNvSpPr/>
          <p:nvPr/>
        </p:nvSpPr>
        <p:spPr>
          <a:xfrm flipV="1">
            <a:off x="4618597" y="5422959"/>
            <a:ext cx="2337410" cy="164784"/>
          </a:xfrm>
          <a:custGeom>
            <a:avLst/>
            <a:gdLst/>
            <a:ahLst/>
            <a:cxnLst/>
            <a:rect l="l" t="t" r="r" b="b"/>
            <a:pathLst>
              <a:path w="3384550">
                <a:moveTo>
                  <a:pt x="0" y="0"/>
                </a:moveTo>
                <a:lnTo>
                  <a:pt x="3384016" y="0"/>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285" name="object 43"/>
          <p:cNvSpPr/>
          <p:nvPr/>
        </p:nvSpPr>
        <p:spPr>
          <a:xfrm flipV="1">
            <a:off x="2392992" y="5937309"/>
            <a:ext cx="4598570" cy="167528"/>
          </a:xfrm>
          <a:custGeom>
            <a:avLst/>
            <a:gdLst/>
            <a:ahLst/>
            <a:cxnLst/>
            <a:rect l="l" t="t" r="r" b="b"/>
            <a:pathLst>
              <a:path w="3384550">
                <a:moveTo>
                  <a:pt x="0" y="0"/>
                </a:moveTo>
                <a:lnTo>
                  <a:pt x="3384016" y="0"/>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287" name="object 4"/>
          <p:cNvSpPr/>
          <p:nvPr/>
        </p:nvSpPr>
        <p:spPr>
          <a:xfrm>
            <a:off x="2401856" y="6664028"/>
            <a:ext cx="468630" cy="288290"/>
          </a:xfrm>
          <a:custGeom>
            <a:avLst/>
            <a:gdLst/>
            <a:ahLst/>
            <a:cxnLst/>
            <a:rect l="l" t="t" r="r" b="b"/>
            <a:pathLst>
              <a:path w="468629" h="288289">
                <a:moveTo>
                  <a:pt x="450037"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450037" y="288010"/>
                </a:lnTo>
                <a:lnTo>
                  <a:pt x="457022" y="286589"/>
                </a:lnTo>
                <a:lnTo>
                  <a:pt x="462745" y="282722"/>
                </a:lnTo>
                <a:lnTo>
                  <a:pt x="466612" y="277000"/>
                </a:lnTo>
                <a:lnTo>
                  <a:pt x="468033" y="270014"/>
                </a:lnTo>
                <a:lnTo>
                  <a:pt x="468033" y="17995"/>
                </a:lnTo>
                <a:lnTo>
                  <a:pt x="466612" y="11010"/>
                </a:lnTo>
                <a:lnTo>
                  <a:pt x="462745" y="5287"/>
                </a:lnTo>
                <a:lnTo>
                  <a:pt x="457022" y="1420"/>
                </a:lnTo>
                <a:lnTo>
                  <a:pt x="450037" y="0"/>
                </a:lnTo>
                <a:close/>
              </a:path>
            </a:pathLst>
          </a:custGeom>
          <a:solidFill>
            <a:schemeClr val="bg1">
              <a:lumMod val="75000"/>
            </a:schemeClr>
          </a:solidFill>
        </p:spPr>
        <p:txBody>
          <a:bodyPr wrap="square" lIns="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基礎年金</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番号</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88" name="object 7"/>
          <p:cNvSpPr/>
          <p:nvPr/>
        </p:nvSpPr>
        <p:spPr>
          <a:xfrm>
            <a:off x="4249675" y="6660801"/>
            <a:ext cx="360014" cy="288290"/>
          </a:xfrm>
          <a:custGeom>
            <a:avLst/>
            <a:gdLst/>
            <a:ahLst/>
            <a:cxnLst/>
            <a:rect l="l" t="t" r="r" b="b"/>
            <a:pathLst>
              <a:path w="360045" h="288289">
                <a:moveTo>
                  <a:pt x="342010"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342010" y="288010"/>
                </a:lnTo>
                <a:lnTo>
                  <a:pt x="348996" y="286589"/>
                </a:lnTo>
                <a:lnTo>
                  <a:pt x="354718" y="282722"/>
                </a:lnTo>
                <a:lnTo>
                  <a:pt x="358586" y="277000"/>
                </a:lnTo>
                <a:lnTo>
                  <a:pt x="360006" y="270014"/>
                </a:lnTo>
                <a:lnTo>
                  <a:pt x="360006" y="17995"/>
                </a:lnTo>
                <a:lnTo>
                  <a:pt x="358586" y="11010"/>
                </a:lnTo>
                <a:lnTo>
                  <a:pt x="354718" y="5287"/>
                </a:lnTo>
                <a:lnTo>
                  <a:pt x="348996" y="1420"/>
                </a:lnTo>
                <a:lnTo>
                  <a:pt x="342010" y="0"/>
                </a:lnTo>
                <a:close/>
              </a:path>
            </a:pathLst>
          </a:custGeom>
          <a:solidFill>
            <a:schemeClr val="bg1">
              <a:lumMod val="75000"/>
            </a:schemeClr>
          </a:solidFill>
        </p:spPr>
        <p:txBody>
          <a:bodyPr wrap="square" lIns="3600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年金</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a:solidFill>
                  <a:prstClr val="black"/>
                </a:solidFill>
                <a:latin typeface="ＭＳ ゴシック" panose="020B0609070205080204" pitchFamily="49" charset="-128"/>
                <a:ea typeface="ＭＳ ゴシック" panose="020B0609070205080204" pitchFamily="49" charset="-128"/>
              </a:rPr>
              <a:t>コード</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89" name="object 6"/>
          <p:cNvSpPr/>
          <p:nvPr/>
        </p:nvSpPr>
        <p:spPr>
          <a:xfrm>
            <a:off x="5219403" y="6664028"/>
            <a:ext cx="468630" cy="288290"/>
          </a:xfrm>
          <a:custGeom>
            <a:avLst/>
            <a:gdLst/>
            <a:ahLst/>
            <a:cxnLst/>
            <a:rect l="l" t="t" r="r" b="b"/>
            <a:pathLst>
              <a:path w="468629" h="288290">
                <a:moveTo>
                  <a:pt x="450037" y="0"/>
                </a:moveTo>
                <a:lnTo>
                  <a:pt x="17995" y="0"/>
                </a:lnTo>
                <a:lnTo>
                  <a:pt x="11010" y="1420"/>
                </a:lnTo>
                <a:lnTo>
                  <a:pt x="5287" y="5287"/>
                </a:lnTo>
                <a:lnTo>
                  <a:pt x="1420" y="11010"/>
                </a:lnTo>
                <a:lnTo>
                  <a:pt x="0" y="17995"/>
                </a:lnTo>
                <a:lnTo>
                  <a:pt x="0" y="270014"/>
                </a:lnTo>
                <a:lnTo>
                  <a:pt x="1420" y="277000"/>
                </a:lnTo>
                <a:lnTo>
                  <a:pt x="5287" y="282722"/>
                </a:lnTo>
                <a:lnTo>
                  <a:pt x="11010" y="286589"/>
                </a:lnTo>
                <a:lnTo>
                  <a:pt x="17995" y="288010"/>
                </a:lnTo>
                <a:lnTo>
                  <a:pt x="450037" y="288010"/>
                </a:lnTo>
                <a:lnTo>
                  <a:pt x="457022" y="286589"/>
                </a:lnTo>
                <a:lnTo>
                  <a:pt x="462745" y="282722"/>
                </a:lnTo>
                <a:lnTo>
                  <a:pt x="466612" y="277000"/>
                </a:lnTo>
                <a:lnTo>
                  <a:pt x="468033" y="270014"/>
                </a:lnTo>
                <a:lnTo>
                  <a:pt x="468033" y="17995"/>
                </a:lnTo>
                <a:lnTo>
                  <a:pt x="466612" y="11010"/>
                </a:lnTo>
                <a:lnTo>
                  <a:pt x="462745" y="5287"/>
                </a:lnTo>
                <a:lnTo>
                  <a:pt x="457022" y="1420"/>
                </a:lnTo>
                <a:lnTo>
                  <a:pt x="450037" y="0"/>
                </a:lnTo>
                <a:close/>
              </a:path>
            </a:pathLst>
          </a:custGeom>
          <a:solidFill>
            <a:schemeClr val="bg1">
              <a:lumMod val="75000"/>
            </a:schemeClr>
          </a:solidFill>
        </p:spPr>
        <p:txBody>
          <a:bodyPr wrap="square" lIns="36000" tIns="0" rIns="0" bIns="0" rtlCol="0" anchor="ctr" anchorCtr="0"/>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支給開始</a:t>
            </a:r>
            <a:endParaRPr lang="en-US" altLang="ja-JP" sz="800"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800" dirty="0">
                <a:solidFill>
                  <a:prstClr val="black"/>
                </a:solidFill>
                <a:latin typeface="ＭＳ ゴシック" panose="020B0609070205080204" pitchFamily="49" charset="-128"/>
                <a:ea typeface="ＭＳ ゴシック" panose="020B0609070205080204" pitchFamily="49" charset="-128"/>
              </a:rPr>
              <a:t>年月日</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290" name="object 78"/>
          <p:cNvSpPr txBox="1"/>
          <p:nvPr/>
        </p:nvSpPr>
        <p:spPr>
          <a:xfrm>
            <a:off x="5721477" y="6616933"/>
            <a:ext cx="1303529" cy="376025"/>
          </a:xfrm>
          <a:prstGeom prst="rect">
            <a:avLst/>
          </a:prstGeom>
        </p:spPr>
        <p:txBody>
          <a:bodyPr vert="horz" wrap="square" lIns="0" tIns="0" rIns="0" bIns="0" rtlCol="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□令和　  </a:t>
            </a:r>
            <a:r>
              <a:rPr sz="8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91" name="object 43"/>
          <p:cNvSpPr/>
          <p:nvPr/>
        </p:nvSpPr>
        <p:spPr>
          <a:xfrm flipV="1">
            <a:off x="2408582" y="6784789"/>
            <a:ext cx="4582979" cy="164301"/>
          </a:xfrm>
          <a:custGeom>
            <a:avLst/>
            <a:gdLst/>
            <a:ahLst/>
            <a:cxnLst/>
            <a:rect l="l" t="t" r="r" b="b"/>
            <a:pathLst>
              <a:path w="3384550">
                <a:moveTo>
                  <a:pt x="0" y="0"/>
                </a:moveTo>
                <a:lnTo>
                  <a:pt x="3384016" y="0"/>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292" name="object 43"/>
          <p:cNvSpPr/>
          <p:nvPr/>
        </p:nvSpPr>
        <p:spPr>
          <a:xfrm flipV="1">
            <a:off x="3530405" y="6401909"/>
            <a:ext cx="1625279" cy="136281"/>
          </a:xfrm>
          <a:custGeom>
            <a:avLst/>
            <a:gdLst/>
            <a:ahLst/>
            <a:cxnLst/>
            <a:rect l="l" t="t" r="r" b="b"/>
            <a:pathLst>
              <a:path w="3384550">
                <a:moveTo>
                  <a:pt x="0" y="0"/>
                </a:moveTo>
                <a:lnTo>
                  <a:pt x="3384016" y="0"/>
                </a:lnTo>
              </a:path>
            </a:pathLst>
          </a:custGeom>
          <a:ln w="5397">
            <a:solidFill>
              <a:srgbClr val="221915"/>
            </a:solidFill>
            <a:prstDash val="dash"/>
          </a:ln>
        </p:spPr>
        <p:txBody>
          <a:bodyPr wrap="square" lIns="0" tIns="0" rIns="0" bIns="0" rtlCol="0"/>
          <a:lstStyle/>
          <a:p>
            <a:endParaRPr>
              <a:solidFill>
                <a:prstClr val="black"/>
              </a:solidFill>
            </a:endParaRPr>
          </a:p>
        </p:txBody>
      </p:sp>
      <p:grpSp>
        <p:nvGrpSpPr>
          <p:cNvPr id="330" name="グループ化 329"/>
          <p:cNvGrpSpPr/>
          <p:nvPr/>
        </p:nvGrpSpPr>
        <p:grpSpPr>
          <a:xfrm>
            <a:off x="574070" y="7192048"/>
            <a:ext cx="6563397" cy="3298108"/>
            <a:chOff x="566280" y="6995754"/>
            <a:chExt cx="6563397" cy="3298108"/>
          </a:xfrm>
        </p:grpSpPr>
        <p:sp>
          <p:nvSpPr>
            <p:cNvPr id="331" name="正方形/長方形 330"/>
            <p:cNvSpPr/>
            <p:nvPr/>
          </p:nvSpPr>
          <p:spPr>
            <a:xfrm>
              <a:off x="6531033" y="10103498"/>
              <a:ext cx="598644" cy="163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a:t>
              </a:r>
              <a:r>
                <a:rPr kumimoji="1" lang="en-US" altLang="ja-JP" sz="800" dirty="0" smtClean="0">
                  <a:solidFill>
                    <a:schemeClr val="tx1"/>
                  </a:solidFill>
                </a:rPr>
                <a:t>2019.5</a:t>
              </a:r>
              <a:r>
                <a:rPr kumimoji="1" lang="ja-JP" altLang="en-US" sz="800" dirty="0" smtClean="0">
                  <a:solidFill>
                    <a:schemeClr val="tx1"/>
                  </a:solidFill>
                </a:rPr>
                <a:t>）</a:t>
              </a:r>
              <a:endParaRPr kumimoji="1" lang="ja-JP" altLang="en-US" sz="800" dirty="0">
                <a:solidFill>
                  <a:schemeClr val="tx1"/>
                </a:solidFill>
              </a:endParaRPr>
            </a:p>
          </p:txBody>
        </p:sp>
        <p:grpSp>
          <p:nvGrpSpPr>
            <p:cNvPr id="332" name="グループ化 331"/>
            <p:cNvGrpSpPr/>
            <p:nvPr/>
          </p:nvGrpSpPr>
          <p:grpSpPr>
            <a:xfrm>
              <a:off x="566280" y="6995754"/>
              <a:ext cx="6500639" cy="3298108"/>
              <a:chOff x="566280" y="6995754"/>
              <a:chExt cx="6500639" cy="3298108"/>
            </a:xfrm>
          </p:grpSpPr>
          <p:pic>
            <p:nvPicPr>
              <p:cNvPr id="33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9644" y="8515298"/>
                <a:ext cx="420902" cy="404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34" name="グループ化 333"/>
              <p:cNvGrpSpPr/>
              <p:nvPr/>
            </p:nvGrpSpPr>
            <p:grpSpPr>
              <a:xfrm>
                <a:off x="566280" y="6995754"/>
                <a:ext cx="6500639" cy="3298108"/>
                <a:chOff x="0" y="0"/>
                <a:chExt cx="6500639" cy="3298108"/>
              </a:xfrm>
            </p:grpSpPr>
            <p:sp>
              <p:nvSpPr>
                <p:cNvPr id="335" name="object 2"/>
                <p:cNvSpPr/>
                <p:nvPr/>
              </p:nvSpPr>
              <p:spPr>
                <a:xfrm>
                  <a:off x="2974940" y="2683384"/>
                  <a:ext cx="399275" cy="384612"/>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備考欄</a:t>
                  </a:r>
                </a:p>
              </p:txBody>
            </p:sp>
            <p:grpSp>
              <p:nvGrpSpPr>
                <p:cNvPr id="336" name="グループ化 335"/>
                <p:cNvGrpSpPr/>
                <p:nvPr/>
              </p:nvGrpSpPr>
              <p:grpSpPr>
                <a:xfrm>
                  <a:off x="0" y="0"/>
                  <a:ext cx="6500639" cy="3298108"/>
                  <a:chOff x="0" y="0"/>
                  <a:chExt cx="6500639" cy="3298108"/>
                </a:xfrm>
              </p:grpSpPr>
              <p:sp>
                <p:nvSpPr>
                  <p:cNvPr id="337" name="正方形/長方形 336"/>
                  <p:cNvSpPr/>
                  <p:nvPr/>
                </p:nvSpPr>
                <p:spPr>
                  <a:xfrm>
                    <a:off x="1739523" y="3068358"/>
                    <a:ext cx="2821711" cy="229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a:solidFill>
                          <a:schemeClr val="tx1"/>
                        </a:solidFill>
                      </a:rPr>
                      <a:t>三協・立山</a:t>
                    </a:r>
                    <a:r>
                      <a:rPr kumimoji="1" lang="ja-JP" altLang="en-US" sz="900">
                        <a:solidFill>
                          <a:schemeClr val="tx1"/>
                        </a:solidFill>
                      </a:rPr>
                      <a:t>健康保険組合</a:t>
                    </a:r>
                  </a:p>
                </p:txBody>
              </p:sp>
              <p:grpSp>
                <p:nvGrpSpPr>
                  <p:cNvPr id="338" name="グループ化 337"/>
                  <p:cNvGrpSpPr/>
                  <p:nvPr/>
                </p:nvGrpSpPr>
                <p:grpSpPr>
                  <a:xfrm>
                    <a:off x="0" y="0"/>
                    <a:ext cx="6500639" cy="3068335"/>
                    <a:chOff x="0" y="0"/>
                    <a:chExt cx="6500639" cy="3068335"/>
                  </a:xfrm>
                </p:grpSpPr>
                <p:sp>
                  <p:nvSpPr>
                    <p:cNvPr id="339" name="object 61"/>
                    <p:cNvSpPr txBox="1"/>
                    <p:nvPr/>
                  </p:nvSpPr>
                  <p:spPr>
                    <a:xfrm>
                      <a:off x="1035939" y="1248502"/>
                      <a:ext cx="3267525" cy="123111"/>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0000"/>
                        </a:lnSpc>
                      </a:pPr>
                      <a:r>
                        <a:rPr lang="ja-JP" altLang="en-US" sz="800" b="1">
                          <a:latin typeface="ＭＳ ゴシック" panose="020B0609070205080204" pitchFamily="49" charset="-128"/>
                          <a:ea typeface="ＭＳ ゴシック" panose="020B0609070205080204" pitchFamily="49" charset="-128"/>
                          <a:cs typeface="Meiryo UI"/>
                        </a:rPr>
                        <a:t>▼</a:t>
                      </a:r>
                      <a:r>
                        <a:rPr lang="ja-JP" altLang="en-US" sz="800">
                          <a:latin typeface="ＭＳ ゴシック" panose="020B0609070205080204" pitchFamily="49" charset="-128"/>
                          <a:ea typeface="ＭＳ ゴシック" panose="020B0609070205080204" pitchFamily="49" charset="-128"/>
                          <a:cs typeface="Meiryo UI"/>
                        </a:rPr>
                        <a:t>「２</a:t>
                      </a:r>
                      <a:r>
                        <a:rPr lang="en-US" altLang="ja-JP" sz="800">
                          <a:latin typeface="ＭＳ ゴシック" panose="020B0609070205080204" pitchFamily="49" charset="-128"/>
                          <a:ea typeface="ＭＳ ゴシック" panose="020B0609070205080204" pitchFamily="49" charset="-128"/>
                          <a:cs typeface="Meiryo UI"/>
                        </a:rPr>
                        <a:t>.</a:t>
                      </a:r>
                      <a:r>
                        <a:rPr lang="ja-JP" altLang="en-US" sz="800">
                          <a:latin typeface="ＭＳ ゴシック" panose="020B0609070205080204" pitchFamily="49" charset="-128"/>
                          <a:ea typeface="ＭＳ ゴシック" panose="020B0609070205080204" pitchFamily="49" charset="-128"/>
                          <a:cs typeface="Meiryo UI"/>
                        </a:rPr>
                        <a:t>代理人」の場合は必ず記入・押印ください。</a:t>
                      </a:r>
                      <a:r>
                        <a:rPr lang="en-US" altLang="ja-JP" sz="800">
                          <a:latin typeface="ＭＳ ゴシック" panose="020B0609070205080204" pitchFamily="49" charset="-128"/>
                          <a:ea typeface="ＭＳ ゴシック" panose="020B0609070205080204" pitchFamily="49" charset="-128"/>
                          <a:cs typeface="Meiryo UI"/>
                        </a:rPr>
                        <a:t>(</a:t>
                      </a:r>
                      <a:r>
                        <a:rPr lang="ja-JP" altLang="en-US" sz="800">
                          <a:latin typeface="ＭＳ ゴシック" panose="020B0609070205080204" pitchFamily="49" charset="-128"/>
                          <a:ea typeface="ＭＳ ゴシック" panose="020B0609070205080204" pitchFamily="49" charset="-128"/>
                          <a:cs typeface="Meiryo UI"/>
                        </a:rPr>
                        <a:t>押印省略不可</a:t>
                      </a:r>
                      <a:r>
                        <a:rPr lang="en-US" altLang="ja-JP" sz="800">
                          <a:latin typeface="ＭＳ ゴシック" panose="020B0609070205080204" pitchFamily="49" charset="-128"/>
                          <a:ea typeface="ＭＳ ゴシック" panose="020B0609070205080204" pitchFamily="49" charset="-128"/>
                          <a:cs typeface="Meiryo UI"/>
                        </a:rPr>
                        <a:t>)</a:t>
                      </a:r>
                      <a:endParaRPr sz="800">
                        <a:latin typeface="ＭＳ ゴシック" panose="020B0609070205080204" pitchFamily="49" charset="-128"/>
                        <a:ea typeface="ＭＳ ゴシック" panose="020B0609070205080204" pitchFamily="49" charset="-128"/>
                        <a:cs typeface="Meiryo UI"/>
                      </a:endParaRPr>
                    </a:p>
                  </p:txBody>
                </p:sp>
                <p:sp>
                  <p:nvSpPr>
                    <p:cNvPr id="340" name="object 78"/>
                    <p:cNvSpPr txBox="1"/>
                    <p:nvPr/>
                  </p:nvSpPr>
                  <p:spPr>
                    <a:xfrm>
                      <a:off x="1003950" y="823277"/>
                      <a:ext cx="1429471" cy="123111"/>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lang="ja-JP" altLang="en-US" sz="800" b="1">
                          <a:latin typeface="ＭＳ ゴシック" panose="020B0609070205080204" pitchFamily="49" charset="-128"/>
                          <a:ea typeface="ＭＳ ゴシック" panose="020B0609070205080204" pitchFamily="49" charset="-128"/>
                          <a:cs typeface="Meiryo UI"/>
                        </a:rPr>
                        <a:t>▼カタカナ</a:t>
                      </a:r>
                      <a:r>
                        <a:rPr lang="ja-JP" altLang="en-US" sz="800">
                          <a:latin typeface="ＭＳ ゴシック" panose="020B0609070205080204" pitchFamily="49" charset="-128"/>
                          <a:ea typeface="ＭＳ ゴシック" panose="020B0609070205080204" pitchFamily="49" charset="-128"/>
                          <a:cs typeface="Meiryo UI"/>
                        </a:rPr>
                        <a:t>でご記入ください。</a:t>
                      </a:r>
                      <a:endParaRPr sz="800">
                        <a:latin typeface="ＭＳ ゴシック" panose="020B0609070205080204" pitchFamily="49" charset="-128"/>
                        <a:ea typeface="ＭＳ ゴシック" panose="020B0609070205080204" pitchFamily="49" charset="-128"/>
                        <a:cs typeface="Meiryo UI"/>
                      </a:endParaRPr>
                    </a:p>
                  </p:txBody>
                </p:sp>
                <p:pic>
                  <p:nvPicPr>
                    <p:cNvPr id="341"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759" y="2184776"/>
                      <a:ext cx="420902" cy="404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42" name="グループ化 341"/>
                    <p:cNvGrpSpPr/>
                    <p:nvPr/>
                  </p:nvGrpSpPr>
                  <p:grpSpPr>
                    <a:xfrm>
                      <a:off x="0" y="0"/>
                      <a:ext cx="6500639" cy="3068335"/>
                      <a:chOff x="0" y="0"/>
                      <a:chExt cx="6500639" cy="3068335"/>
                    </a:xfrm>
                  </p:grpSpPr>
                  <p:sp>
                    <p:nvSpPr>
                      <p:cNvPr id="343" name="object 59"/>
                      <p:cNvSpPr/>
                      <p:nvPr/>
                    </p:nvSpPr>
                    <p:spPr>
                      <a:xfrm>
                        <a:off x="5175731" y="1404443"/>
                        <a:ext cx="1324908" cy="1663892"/>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a:latin typeface="ＭＳ ゴシック" panose="020B0609070205080204" pitchFamily="49" charset="-128"/>
                            <a:ea typeface="ＭＳ ゴシック" panose="020B0609070205080204" pitchFamily="49" charset="-128"/>
                            <a:cs typeface="Meiryo UI"/>
                          </a:rPr>
                          <a:t>受付日付印</a:t>
                        </a:r>
                        <a:endParaRPr sz="900"/>
                      </a:p>
                    </p:txBody>
                  </p:sp>
                  <p:sp>
                    <p:nvSpPr>
                      <p:cNvPr id="344" name="テキスト ボックス 122"/>
                      <p:cNvSpPr txBox="1"/>
                      <p:nvPr/>
                    </p:nvSpPr>
                    <p:spPr>
                      <a:xfrm>
                        <a:off x="9525" y="2683384"/>
                        <a:ext cx="5111905" cy="375447"/>
                      </a:xfrm>
                      <a:prstGeom prst="rect">
                        <a:avLst/>
                      </a:prstGeom>
                      <a:noFill/>
                      <a:ln w="6350">
                        <a:solidFill>
                          <a:schemeClr val="tx1"/>
                        </a:solidFill>
                        <a:prstDash val="sysDot"/>
                      </a:ln>
                    </p:spPr>
                    <p:txBody>
                      <a:bodyPr wrap="square" lIns="36000" tIns="0" rIns="0" bIns="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700" dirty="0">
                            <a:latin typeface="ＭＳ ゴシック" panose="020B0609070205080204" pitchFamily="49" charset="-128"/>
                            <a:ea typeface="ＭＳ ゴシック" panose="020B0609070205080204" pitchFamily="49" charset="-128"/>
                          </a:rPr>
                          <a:t>被保険者証の</a:t>
                        </a:r>
                        <a:r>
                          <a:rPr kumimoji="1" lang="ja-JP" altLang="en-US" sz="700" dirty="0" smtClean="0">
                            <a:latin typeface="ＭＳ ゴシック" panose="020B0609070205080204" pitchFamily="49" charset="-128"/>
                            <a:ea typeface="ＭＳ ゴシック" panose="020B0609070205080204" pitchFamily="49" charset="-128"/>
                          </a:rPr>
                          <a:t>記号・番号</a:t>
                        </a:r>
                        <a:r>
                          <a:rPr kumimoji="1" lang="ja-JP" altLang="en-US" sz="700" dirty="0">
                            <a:latin typeface="ＭＳ ゴシック" panose="020B0609070205080204" pitchFamily="49" charset="-128"/>
                            <a:ea typeface="ＭＳ ゴシック" panose="020B0609070205080204" pitchFamily="49" charset="-128"/>
                          </a:rPr>
                          <a:t>に代えてマイナンバーにより申請する場合</a:t>
                        </a:r>
                        <a:r>
                          <a:rPr kumimoji="1" lang="ja-JP" altLang="en-US" sz="700" dirty="0" smtClean="0">
                            <a:latin typeface="ＭＳ ゴシック" panose="020B0609070205080204" pitchFamily="49" charset="-128"/>
                            <a:ea typeface="ＭＳ ゴシック" panose="020B0609070205080204" pitchFamily="49" charset="-128"/>
                          </a:rPr>
                          <a:t>は</a:t>
                        </a:r>
                        <a:endParaRPr kumimoji="1" lang="en-US" altLang="ja-JP" sz="700" dirty="0">
                          <a:latin typeface="ＭＳ ゴシック" panose="020B0609070205080204" pitchFamily="49" charset="-128"/>
                          <a:ea typeface="ＭＳ ゴシック" panose="020B0609070205080204" pitchFamily="49" charset="-128"/>
                        </a:endParaRPr>
                      </a:p>
                      <a:p>
                        <a:r>
                          <a:rPr kumimoji="1" lang="ja-JP" altLang="en-US" sz="700" dirty="0" smtClean="0">
                            <a:latin typeface="ＭＳ ゴシック" panose="020B0609070205080204" pitchFamily="49" charset="-128"/>
                            <a:ea typeface="ＭＳ ゴシック" panose="020B0609070205080204" pitchFamily="49" charset="-128"/>
                          </a:rPr>
                          <a:t>備考欄へ記載</a:t>
                        </a:r>
                        <a:r>
                          <a:rPr kumimoji="1" lang="ja-JP" altLang="en-US" sz="700" dirty="0">
                            <a:latin typeface="ＭＳ ゴシック" panose="020B0609070205080204" pitchFamily="49" charset="-128"/>
                            <a:ea typeface="ＭＳ ゴシック" panose="020B0609070205080204" pitchFamily="49" charset="-128"/>
                          </a:rPr>
                          <a:t>してください</a:t>
                        </a:r>
                        <a:r>
                          <a:rPr kumimoji="1" lang="ja-JP" altLang="en-US" sz="700" dirty="0" smtClean="0">
                            <a:latin typeface="ＭＳ ゴシック" panose="020B0609070205080204" pitchFamily="49" charset="-128"/>
                            <a:ea typeface="ＭＳ ゴシック" panose="020B0609070205080204" pitchFamily="49" charset="-128"/>
                          </a:rPr>
                          <a:t>。</a:t>
                        </a:r>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注意</a:t>
                        </a:r>
                        <a:r>
                          <a:rPr lang="en-US" altLang="ja-JP" sz="700" dirty="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マイナンバー</a:t>
                        </a:r>
                        <a:r>
                          <a:rPr kumimoji="1" lang="ja-JP" altLang="en-US" sz="700" dirty="0">
                            <a:latin typeface="ＭＳ ゴシック" panose="020B0609070205080204" pitchFamily="49" charset="-128"/>
                            <a:ea typeface="ＭＳ ゴシック" panose="020B0609070205080204" pitchFamily="49" charset="-128"/>
                          </a:rPr>
                          <a:t>を記載した場合</a:t>
                        </a:r>
                        <a:r>
                          <a:rPr kumimoji="1" lang="ja-JP" altLang="en-US" sz="700" dirty="0" smtClean="0">
                            <a:latin typeface="ＭＳ ゴシック" panose="020B0609070205080204" pitchFamily="49" charset="-128"/>
                            <a:ea typeface="ＭＳ ゴシック" panose="020B0609070205080204" pitchFamily="49" charset="-128"/>
                          </a:rPr>
                          <a:t>は</a:t>
                        </a:r>
                        <a:endParaRPr kumimoji="1" lang="en-US" altLang="ja-JP" sz="700" dirty="0">
                          <a:latin typeface="ＭＳ ゴシック" panose="020B0609070205080204" pitchFamily="49" charset="-128"/>
                          <a:ea typeface="ＭＳ ゴシック" panose="020B0609070205080204" pitchFamily="49" charset="-128"/>
                        </a:endParaRPr>
                      </a:p>
                      <a:p>
                        <a:r>
                          <a:rPr kumimoji="1" lang="ja-JP" altLang="en-US" sz="700" dirty="0">
                            <a:latin typeface="ＭＳ ゴシック" panose="020B0609070205080204" pitchFamily="49" charset="-128"/>
                            <a:ea typeface="ＭＳ ゴシック" panose="020B0609070205080204" pitchFamily="49" charset="-128"/>
                          </a:rPr>
                          <a:t>個人番号確認、本人確認をするための添付書類が必要です</a:t>
                        </a:r>
                        <a:r>
                          <a:rPr kumimoji="1" lang="ja-JP" altLang="en-US" sz="700" dirty="0" smtClean="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p:txBody>
                  </p:sp>
                  <p:grpSp>
                    <p:nvGrpSpPr>
                      <p:cNvPr id="345" name="グループ化 344"/>
                      <p:cNvGrpSpPr/>
                      <p:nvPr/>
                    </p:nvGrpSpPr>
                    <p:grpSpPr>
                      <a:xfrm>
                        <a:off x="14316" y="0"/>
                        <a:ext cx="6462790" cy="1605296"/>
                        <a:chOff x="14316" y="0"/>
                        <a:chExt cx="7173571" cy="1990792"/>
                      </a:xfrm>
                    </p:grpSpPr>
                    <p:sp>
                      <p:nvSpPr>
                        <p:cNvPr id="363" name="object 2"/>
                        <p:cNvSpPr/>
                        <p:nvPr/>
                      </p:nvSpPr>
                      <p:spPr>
                        <a:xfrm>
                          <a:off x="142352" y="939218"/>
                          <a:ext cx="880329" cy="523581"/>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口座名義</a:t>
                          </a:r>
                        </a:p>
                      </p:txBody>
                    </p:sp>
                    <p:sp>
                      <p:nvSpPr>
                        <p:cNvPr id="364" name="object 2"/>
                        <p:cNvSpPr/>
                        <p:nvPr/>
                      </p:nvSpPr>
                      <p:spPr>
                        <a:xfrm>
                          <a:off x="230316" y="3119"/>
                          <a:ext cx="792365" cy="565168"/>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名称</a:t>
                          </a:r>
                          <a:endParaRPr sz="900"/>
                        </a:p>
                      </p:txBody>
                    </p:sp>
                    <p:sp>
                      <p:nvSpPr>
                        <p:cNvPr id="365" name="object 3"/>
                        <p:cNvSpPr/>
                        <p:nvPr/>
                      </p:nvSpPr>
                      <p:spPr>
                        <a:xfrm>
                          <a:off x="4370263" y="968676"/>
                          <a:ext cx="860348" cy="492472"/>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の区分</a:t>
                          </a:r>
                        </a:p>
                      </p:txBody>
                    </p:sp>
                    <p:sp>
                      <p:nvSpPr>
                        <p:cNvPr id="366" name="object 9"/>
                        <p:cNvSpPr/>
                        <p:nvPr/>
                      </p:nvSpPr>
                      <p:spPr>
                        <a:xfrm>
                          <a:off x="2564064" y="467980"/>
                          <a:ext cx="843231" cy="50561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900">
                              <a:latin typeface="ＭＳ ゴシック" panose="020B0609070205080204" pitchFamily="49" charset="-128"/>
                              <a:ea typeface="ＭＳ ゴシック" panose="020B0609070205080204" pitchFamily="49" charset="-128"/>
                              <a:cs typeface="Meiryo UI"/>
                            </a:rPr>
                            <a:t>口座番号</a:t>
                          </a:r>
                        </a:p>
                      </p:txBody>
                    </p:sp>
                    <p:sp>
                      <p:nvSpPr>
                        <p:cNvPr id="369" name="object 41"/>
                        <p:cNvSpPr/>
                        <p:nvPr/>
                      </p:nvSpPr>
                      <p:spPr>
                        <a:xfrm>
                          <a:off x="1383433" y="555181"/>
                          <a:ext cx="232596" cy="324619"/>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70" name="object 51"/>
                        <p:cNvSpPr/>
                        <p:nvPr/>
                      </p:nvSpPr>
                      <p:spPr>
                        <a:xfrm>
                          <a:off x="5326998" y="1074923"/>
                          <a:ext cx="232596" cy="318933"/>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71" name="object 54"/>
                        <p:cNvSpPr/>
                        <p:nvPr/>
                      </p:nvSpPr>
                      <p:spPr>
                        <a:xfrm>
                          <a:off x="2571357" y="481406"/>
                          <a:ext cx="50747" cy="482875"/>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72" name="object 55"/>
                        <p:cNvSpPr/>
                        <p:nvPr/>
                      </p:nvSpPr>
                      <p:spPr>
                        <a:xfrm>
                          <a:off x="4370263" y="962055"/>
                          <a:ext cx="904594" cy="500744"/>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73" name="object 119"/>
                        <p:cNvSpPr/>
                        <p:nvPr/>
                      </p:nvSpPr>
                      <p:spPr>
                        <a:xfrm>
                          <a:off x="2976066" y="9255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50">
                              <a:latin typeface="ＭＳ ゴシック" panose="020B0609070205080204" pitchFamily="49" charset="-128"/>
                              <a:ea typeface="ＭＳ ゴシック" panose="020B0609070205080204" pitchFamily="49" charset="-128"/>
                            </a:rPr>
                            <a:t>銀行</a:t>
                          </a:r>
                          <a:endParaRPr sz="650">
                            <a:latin typeface="ＭＳ ゴシック" panose="020B0609070205080204" pitchFamily="49" charset="-128"/>
                            <a:ea typeface="ＭＳ ゴシック" panose="020B0609070205080204" pitchFamily="49" charset="-128"/>
                          </a:endParaRPr>
                        </a:p>
                      </p:txBody>
                    </p:sp>
                    <p:sp>
                      <p:nvSpPr>
                        <p:cNvPr id="374" name="object 119"/>
                        <p:cNvSpPr/>
                        <p:nvPr/>
                      </p:nvSpPr>
                      <p:spPr>
                        <a:xfrm>
                          <a:off x="3330368" y="925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金庫</a:t>
                          </a:r>
                          <a:endParaRPr sz="700">
                            <a:latin typeface="ＭＳ ゴシック" panose="020B0609070205080204" pitchFamily="49" charset="-128"/>
                            <a:ea typeface="ＭＳ ゴシック" panose="020B0609070205080204" pitchFamily="49" charset="-128"/>
                          </a:endParaRPr>
                        </a:p>
                      </p:txBody>
                    </p:sp>
                    <p:sp>
                      <p:nvSpPr>
                        <p:cNvPr id="375" name="object 119"/>
                        <p:cNvSpPr/>
                        <p:nvPr/>
                      </p:nvSpPr>
                      <p:spPr>
                        <a:xfrm>
                          <a:off x="3682569" y="90460"/>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信組</a:t>
                          </a:r>
                          <a:endParaRPr sz="700">
                            <a:latin typeface="ＭＳ ゴシック" panose="020B0609070205080204" pitchFamily="49" charset="-128"/>
                            <a:ea typeface="ＭＳ ゴシック" panose="020B0609070205080204" pitchFamily="49" charset="-128"/>
                          </a:endParaRPr>
                        </a:p>
                      </p:txBody>
                    </p:sp>
                    <p:sp>
                      <p:nvSpPr>
                        <p:cNvPr id="376" name="object 119"/>
                        <p:cNvSpPr/>
                        <p:nvPr/>
                      </p:nvSpPr>
                      <p:spPr>
                        <a:xfrm>
                          <a:off x="3128466" y="24495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農協</a:t>
                          </a:r>
                          <a:endParaRPr sz="700">
                            <a:latin typeface="ＭＳ ゴシック" panose="020B0609070205080204" pitchFamily="49" charset="-128"/>
                            <a:ea typeface="ＭＳ ゴシック" panose="020B0609070205080204" pitchFamily="49" charset="-128"/>
                          </a:endParaRPr>
                        </a:p>
                      </p:txBody>
                    </p:sp>
                    <p:sp>
                      <p:nvSpPr>
                        <p:cNvPr id="377" name="object 119"/>
                        <p:cNvSpPr/>
                        <p:nvPr/>
                      </p:nvSpPr>
                      <p:spPr>
                        <a:xfrm>
                          <a:off x="3482768" y="2449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漁協</a:t>
                          </a:r>
                          <a:endParaRPr sz="700">
                            <a:latin typeface="ＭＳ ゴシック" panose="020B0609070205080204" pitchFamily="49" charset="-128"/>
                            <a:ea typeface="ＭＳ ゴシック" panose="020B0609070205080204" pitchFamily="49" charset="-128"/>
                          </a:endParaRPr>
                        </a:p>
                      </p:txBody>
                    </p:sp>
                    <p:sp>
                      <p:nvSpPr>
                        <p:cNvPr id="378" name="object 119"/>
                        <p:cNvSpPr/>
                        <p:nvPr/>
                      </p:nvSpPr>
                      <p:spPr>
                        <a:xfrm>
                          <a:off x="6102639" y="925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本店</a:t>
                          </a:r>
                          <a:endParaRPr sz="700">
                            <a:latin typeface="ＭＳ ゴシック" panose="020B0609070205080204" pitchFamily="49" charset="-128"/>
                            <a:ea typeface="ＭＳ ゴシック" panose="020B0609070205080204" pitchFamily="49" charset="-128"/>
                          </a:endParaRPr>
                        </a:p>
                      </p:txBody>
                    </p:sp>
                    <p:sp>
                      <p:nvSpPr>
                        <p:cNvPr id="379" name="object 119"/>
                        <p:cNvSpPr/>
                        <p:nvPr/>
                      </p:nvSpPr>
                      <p:spPr>
                        <a:xfrm>
                          <a:off x="6456941" y="92556"/>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支店</a:t>
                          </a:r>
                          <a:endParaRPr sz="700">
                            <a:latin typeface="ＭＳ ゴシック" panose="020B0609070205080204" pitchFamily="49" charset="-128"/>
                            <a:ea typeface="ＭＳ ゴシック" panose="020B0609070205080204" pitchFamily="49" charset="-128"/>
                          </a:endParaRPr>
                        </a:p>
                      </p:txBody>
                    </p:sp>
                    <p:sp>
                      <p:nvSpPr>
                        <p:cNvPr id="380" name="object 119"/>
                        <p:cNvSpPr/>
                        <p:nvPr/>
                      </p:nvSpPr>
                      <p:spPr>
                        <a:xfrm>
                          <a:off x="6259731" y="257268"/>
                          <a:ext cx="392627"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700">
                              <a:latin typeface="ＭＳ ゴシック" panose="020B0609070205080204" pitchFamily="49" charset="-128"/>
                              <a:ea typeface="ＭＳ ゴシック" panose="020B0609070205080204" pitchFamily="49" charset="-128"/>
                            </a:rPr>
                            <a:t>出張所</a:t>
                          </a:r>
                          <a:endParaRPr sz="700">
                            <a:latin typeface="ＭＳ ゴシック" panose="020B0609070205080204" pitchFamily="49" charset="-128"/>
                            <a:ea typeface="ＭＳ ゴシック" panose="020B0609070205080204" pitchFamily="49" charset="-128"/>
                          </a:endParaRPr>
                        </a:p>
                      </p:txBody>
                    </p:sp>
                    <p:sp>
                      <p:nvSpPr>
                        <p:cNvPr id="381" name="object 78"/>
                        <p:cNvSpPr txBox="1"/>
                        <p:nvPr/>
                      </p:nvSpPr>
                      <p:spPr>
                        <a:xfrm>
                          <a:off x="5486220" y="551322"/>
                          <a:ext cx="1586684" cy="305349"/>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lang="en-US" altLang="ja-JP" sz="800" dirty="0">
                              <a:latin typeface="ＭＳ ゴシック" panose="020B0609070205080204" pitchFamily="49" charset="-128"/>
                              <a:ea typeface="ＭＳ ゴシック" panose="020B0609070205080204" pitchFamily="49" charset="-128"/>
                              <a:cs typeface="Meiryo UI"/>
                            </a:rPr>
                            <a:t>※</a:t>
                          </a:r>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lang="en-US" altLang="ja-JP" sz="800" dirty="0">
                            <a:latin typeface="ＭＳ ゴシック" panose="020B0609070205080204" pitchFamily="49" charset="-128"/>
                            <a:ea typeface="ＭＳ ゴシック" panose="020B0609070205080204" pitchFamily="49" charset="-128"/>
                            <a:cs typeface="Meiryo UI"/>
                          </a:endParaRPr>
                        </a:p>
                        <a:p>
                          <a:pPr marL="12700"/>
                          <a:r>
                            <a:rPr lang="en-US" altLang="ja-JP" sz="800" dirty="0">
                              <a:latin typeface="ＭＳ ゴシック" panose="020B0609070205080204" pitchFamily="49" charset="-128"/>
                              <a:ea typeface="ＭＳ ゴシック" panose="020B0609070205080204" pitchFamily="49" charset="-128"/>
                              <a:cs typeface="Meiryo UI"/>
                            </a:rPr>
                            <a:t>※</a:t>
                          </a:r>
                          <a:r>
                            <a:rPr lang="ja-JP" altLang="en-US" sz="800" dirty="0">
                              <a:latin typeface="ＭＳ ゴシック" panose="020B0609070205080204" pitchFamily="49" charset="-128"/>
                              <a:ea typeface="ＭＳ ゴシック" panose="020B0609070205080204" pitchFamily="49" charset="-128"/>
                              <a:cs typeface="Meiryo UI"/>
                            </a:rPr>
                            <a:t>ゆう</a:t>
                          </a:r>
                          <a:r>
                            <a:rPr lang="ja-JP" altLang="en-US" sz="800" dirty="0" err="1">
                              <a:latin typeface="ＭＳ ゴシック" panose="020B0609070205080204" pitchFamily="49" charset="-128"/>
                              <a:ea typeface="ＭＳ ゴシック" panose="020B0609070205080204" pitchFamily="49" charset="-128"/>
                              <a:cs typeface="Meiryo UI"/>
                            </a:rPr>
                            <a:t>ちょ</a:t>
                          </a:r>
                          <a:r>
                            <a:rPr lang="ja-JP" altLang="en-US" sz="800" dirty="0">
                              <a:latin typeface="ＭＳ ゴシック" panose="020B0609070205080204" pitchFamily="49" charset="-128"/>
                              <a:ea typeface="ＭＳ ゴシック" panose="020B0609070205080204" pitchFamily="49" charset="-128"/>
                              <a:cs typeface="Meiryo UI"/>
                            </a:rPr>
                            <a:t>銀行は不可です。</a:t>
                          </a:r>
                          <a:endParaRPr sz="800" dirty="0">
                            <a:latin typeface="ＭＳ ゴシック" panose="020B0609070205080204" pitchFamily="49" charset="-128"/>
                            <a:ea typeface="ＭＳ ゴシック" panose="020B0609070205080204" pitchFamily="49" charset="-128"/>
                            <a:cs typeface="Meiryo UI"/>
                          </a:endParaRPr>
                        </a:p>
                      </p:txBody>
                    </p:sp>
                    <p:sp>
                      <p:nvSpPr>
                        <p:cNvPr id="382" name="object 65"/>
                        <p:cNvSpPr txBox="1"/>
                        <p:nvPr/>
                      </p:nvSpPr>
                      <p:spPr>
                        <a:xfrm>
                          <a:off x="1732553" y="507563"/>
                          <a:ext cx="510854" cy="419854"/>
                        </a:xfrm>
                        <a:prstGeom prst="rect">
                          <a:avLst/>
                        </a:prstGeom>
                      </p:spPr>
                      <p:txBody>
                        <a:bodyPr vert="horz" wrap="square" lIns="0" tIns="0" rIns="0" bIns="0" rtlCol="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00000"/>
                            </a:lnSpc>
                          </a:pPr>
                          <a:r>
                            <a:rPr lang="en-US" altLang="ja-JP" sz="800" dirty="0" smtClean="0">
                              <a:solidFill>
                                <a:srgbClr val="231F20"/>
                              </a:solidFill>
                              <a:latin typeface="ＭＳ ゴシック" panose="020B0609070205080204" pitchFamily="49" charset="-128"/>
                              <a:ea typeface="ＭＳ ゴシック" panose="020B0609070205080204" pitchFamily="49" charset="-128"/>
                              <a:cs typeface="PMingLiU"/>
                            </a:rPr>
                            <a:t>1.</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PMingLiU"/>
                            </a:rPr>
                            <a:t>普通</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00000"/>
                            </a:lnSpc>
                          </a:pPr>
                          <a:endParaRPr lang="en-US" altLang="ja-JP" sz="600" dirty="0" smtClean="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00000"/>
                            </a:lnSpc>
                          </a:pPr>
                          <a:r>
                            <a:rPr lang="en-US" altLang="ja-JP" sz="800" dirty="0" smtClean="0">
                              <a:latin typeface="ＭＳ ゴシック" panose="020B0609070205080204" pitchFamily="49" charset="-128"/>
                              <a:ea typeface="ＭＳ ゴシック" panose="020B0609070205080204" pitchFamily="49" charset="-128"/>
                              <a:cs typeface="PMingLiU"/>
                            </a:rPr>
                            <a:t>2.</a:t>
                          </a:r>
                          <a:r>
                            <a:rPr lang="ja-JP" altLang="en-US" sz="800" dirty="0" smtClean="0">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383" name="object 65"/>
                        <p:cNvSpPr txBox="1"/>
                        <p:nvPr/>
                      </p:nvSpPr>
                      <p:spPr>
                        <a:xfrm>
                          <a:off x="5695476" y="995799"/>
                          <a:ext cx="1407426" cy="458024"/>
                        </a:xfrm>
                        <a:prstGeom prst="rect">
                          <a:avLst/>
                        </a:prstGeom>
                      </p:spPr>
                      <p:txBody>
                        <a:bodyPr vert="horz" wrap="square" lIns="0" tIns="0" rIns="0" bIns="0" rtlCol="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50000"/>
                            </a:lnSpc>
                          </a:pPr>
                          <a:r>
                            <a:rPr lang="ja-JP" altLang="en-US" sz="80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a:solidFill>
                                <a:srgbClr val="231F20"/>
                              </a:solidFill>
                              <a:latin typeface="ＭＳ ゴシック" panose="020B0609070205080204" pitchFamily="49" charset="-128"/>
                              <a:ea typeface="ＭＳ ゴシック" panose="020B0609070205080204" pitchFamily="49" charset="-128"/>
                              <a:cs typeface="PMingLiU"/>
                            </a:rPr>
                            <a:t>申請者（被保険者）</a:t>
                          </a:r>
                          <a:endParaRPr lang="en-US" altLang="ja-JP" sz="80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a:solidFill>
                                <a:srgbClr val="231F20"/>
                              </a:solidFill>
                              <a:latin typeface="ＭＳ ゴシック" panose="020B0609070205080204" pitchFamily="49" charset="-128"/>
                              <a:ea typeface="ＭＳ ゴシック" panose="020B0609070205080204" pitchFamily="49" charset="-128"/>
                              <a:cs typeface="PMingLiU"/>
                            </a:rPr>
                            <a:t>代理人</a:t>
                          </a:r>
                          <a:endParaRPr sz="800">
                            <a:latin typeface="ＭＳ ゴシック" panose="020B0609070205080204" pitchFamily="49" charset="-128"/>
                            <a:ea typeface="ＭＳ ゴシック" panose="020B0609070205080204" pitchFamily="49" charset="-128"/>
                            <a:cs typeface="PMingLiU"/>
                          </a:endParaRPr>
                        </a:p>
                      </p:txBody>
                    </p:sp>
                    <p:sp>
                      <p:nvSpPr>
                        <p:cNvPr id="384" name="object 53"/>
                        <p:cNvSpPr/>
                        <p:nvPr/>
                      </p:nvSpPr>
                      <p:spPr>
                        <a:xfrm>
                          <a:off x="5381889" y="1401231"/>
                          <a:ext cx="121934" cy="589561"/>
                        </a:xfrm>
                        <a:custGeom>
                          <a:avLst/>
                          <a:gdLst/>
                          <a:ahLst/>
                          <a:cxnLst/>
                          <a:rect l="l" t="t" r="r" b="b"/>
                          <a:pathLst>
                            <a:path w="216534" h="504189">
                              <a:moveTo>
                                <a:pt x="216001" y="396011"/>
                              </a:moveTo>
                              <a:lnTo>
                                <a:pt x="0" y="396011"/>
                              </a:lnTo>
                              <a:lnTo>
                                <a:pt x="108000" y="504012"/>
                              </a:lnTo>
                              <a:lnTo>
                                <a:pt x="216001" y="396011"/>
                              </a:lnTo>
                              <a:close/>
                            </a:path>
                            <a:path w="216534" h="504189">
                              <a:moveTo>
                                <a:pt x="162001" y="0"/>
                              </a:moveTo>
                              <a:lnTo>
                                <a:pt x="53987" y="0"/>
                              </a:lnTo>
                              <a:lnTo>
                                <a:pt x="53987" y="396011"/>
                              </a:lnTo>
                              <a:lnTo>
                                <a:pt x="162001" y="396011"/>
                              </a:lnTo>
                              <a:lnTo>
                                <a:pt x="162001" y="0"/>
                              </a:lnTo>
                              <a:close/>
                            </a:path>
                          </a:pathLst>
                        </a:custGeom>
                        <a:solidFill>
                          <a:srgbClr val="221915"/>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pic>
                      <p:nvPicPr>
                        <p:cNvPr id="38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5654" y="519743"/>
                          <a:ext cx="1980766" cy="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6" name="object 34"/>
                        <p:cNvSpPr/>
                        <p:nvPr/>
                      </p:nvSpPr>
                      <p:spPr>
                        <a:xfrm rot="10800000" flipV="1">
                          <a:off x="245020" y="481406"/>
                          <a:ext cx="6942867" cy="138154"/>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87" name="object 34"/>
                        <p:cNvSpPr/>
                        <p:nvPr/>
                      </p:nvSpPr>
                      <p:spPr>
                        <a:xfrm>
                          <a:off x="255494" y="964281"/>
                          <a:ext cx="6918591" cy="56698"/>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88" name="object 2"/>
                        <p:cNvSpPr/>
                        <p:nvPr/>
                      </p:nvSpPr>
                      <p:spPr>
                        <a:xfrm>
                          <a:off x="239290" y="568288"/>
                          <a:ext cx="783391" cy="370930"/>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367" name="object 28"/>
                        <p:cNvSpPr/>
                        <p:nvPr/>
                      </p:nvSpPr>
                      <p:spPr>
                        <a:xfrm>
                          <a:off x="25022" y="0"/>
                          <a:ext cx="224406" cy="1462799"/>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00" b="1" dirty="0">
                              <a:solidFill>
                                <a:schemeClr val="bg1"/>
                              </a:solidFill>
                            </a:rPr>
                            <a:t>　振込先指定口座</a:t>
                          </a:r>
                        </a:p>
                      </p:txBody>
                    </p:sp>
                    <p:sp>
                      <p:nvSpPr>
                        <p:cNvPr id="368" name="object 29"/>
                        <p:cNvSpPr/>
                        <p:nvPr/>
                      </p:nvSpPr>
                      <p:spPr>
                        <a:xfrm>
                          <a:off x="14316" y="3106"/>
                          <a:ext cx="7159770" cy="1458042"/>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grpSp>
                  <p:grpSp>
                    <p:nvGrpSpPr>
                      <p:cNvPr id="346" name="グループ化 345"/>
                      <p:cNvGrpSpPr/>
                      <p:nvPr/>
                    </p:nvGrpSpPr>
                    <p:grpSpPr>
                      <a:xfrm>
                        <a:off x="0" y="1404438"/>
                        <a:ext cx="5101556" cy="1232300"/>
                        <a:chOff x="0" y="1404438"/>
                        <a:chExt cx="6239564" cy="1710638"/>
                      </a:xfrm>
                    </p:grpSpPr>
                    <p:sp>
                      <p:nvSpPr>
                        <p:cNvPr id="347" name="object 7"/>
                        <p:cNvSpPr/>
                        <p:nvPr/>
                      </p:nvSpPr>
                      <p:spPr>
                        <a:xfrm>
                          <a:off x="205401" y="1404449"/>
                          <a:ext cx="951488"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被保険者</a:t>
                          </a:r>
                          <a:endParaRPr lang="en-US" altLang="ja-JP" sz="90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（申請者）</a:t>
                          </a:r>
                          <a:endParaRPr sz="900"/>
                        </a:p>
                      </p:txBody>
                    </p:sp>
                    <p:sp>
                      <p:nvSpPr>
                        <p:cNvPr id="348" name="object 8"/>
                        <p:cNvSpPr/>
                        <p:nvPr/>
                      </p:nvSpPr>
                      <p:spPr>
                        <a:xfrm>
                          <a:off x="5400003" y="2124515"/>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80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800">
                              <a:latin typeface="ＭＳ ゴシック" panose="020B0609070205080204" pitchFamily="49" charset="-128"/>
                              <a:ea typeface="ＭＳ ゴシック" panose="020B0609070205080204" pitchFamily="49" charset="-128"/>
                              <a:cs typeface="Meiryo UI"/>
                            </a:rPr>
                            <a:t>代理人との</a:t>
                          </a:r>
                        </a:p>
                        <a:p>
                          <a:pPr algn="ctr">
                            <a:lnSpc>
                              <a:spcPct val="100000"/>
                            </a:lnSpc>
                          </a:pPr>
                          <a:r>
                            <a:rPr lang="ja-JP" altLang="en-US" sz="800">
                              <a:latin typeface="ＭＳ ゴシック" panose="020B0609070205080204" pitchFamily="49" charset="-128"/>
                              <a:ea typeface="ＭＳ ゴシック" panose="020B0609070205080204" pitchFamily="49" charset="-128"/>
                              <a:cs typeface="Meiryo UI"/>
                            </a:rPr>
                            <a:t>関係</a:t>
                          </a:r>
                          <a:endParaRPr sz="800"/>
                        </a:p>
                      </p:txBody>
                    </p:sp>
                    <p:sp>
                      <p:nvSpPr>
                        <p:cNvPr id="349" name="object 37"/>
                        <p:cNvSpPr/>
                        <p:nvPr/>
                      </p:nvSpPr>
                      <p:spPr>
                        <a:xfrm>
                          <a:off x="1475997" y="2701835"/>
                          <a:ext cx="2655617" cy="63466"/>
                        </a:xfrm>
                        <a:custGeom>
                          <a:avLst/>
                          <a:gdLst/>
                          <a:ahLst/>
                          <a:cxnLst/>
                          <a:rect l="l" t="t" r="r" b="b"/>
                          <a:pathLst>
                            <a:path w="3042285">
                              <a:moveTo>
                                <a:pt x="0" y="0"/>
                              </a:moveTo>
                              <a:lnTo>
                                <a:pt x="3041992" y="0"/>
                              </a:lnTo>
                            </a:path>
                          </a:pathLst>
                        </a:custGeom>
                        <a:ln w="5397">
                          <a:solidFill>
                            <a:srgbClr val="221915"/>
                          </a:solidFill>
                          <a:prstDash val="dash"/>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50" name="object 50"/>
                        <p:cNvSpPr/>
                        <p:nvPr/>
                      </p:nvSpPr>
                      <p:spPr>
                        <a:xfrm>
                          <a:off x="5400002" y="2124501"/>
                          <a:ext cx="56136" cy="990574"/>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51" name="object 78"/>
                        <p:cNvSpPr txBox="1"/>
                        <p:nvPr/>
                      </p:nvSpPr>
                      <p:spPr>
                        <a:xfrm>
                          <a:off x="4106735" y="1458957"/>
                          <a:ext cx="2005176" cy="149536"/>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lang="ja-JP" altLang="en-US" sz="700" dirty="0" smtClean="0">
                              <a:solidFill>
                                <a:srgbClr val="231F20"/>
                              </a:solidFill>
                              <a:latin typeface="ＭＳ ゴシック" panose="020B0609070205080204" pitchFamily="49" charset="-128"/>
                              <a:ea typeface="ＭＳ ゴシック" panose="020B0609070205080204" pitchFamily="49" charset="-128"/>
                              <a:cs typeface="Meiryo UI"/>
                            </a:rPr>
                            <a:t>　令和</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smtClean="0">
                              <a:solidFill>
                                <a:srgbClr val="231F20"/>
                              </a:solidFill>
                              <a:latin typeface="ＭＳ ゴシック" panose="020B0609070205080204" pitchFamily="49" charset="-128"/>
                              <a:ea typeface="ＭＳ ゴシック" panose="020B0609070205080204" pitchFamily="49" charset="-128"/>
                              <a:cs typeface="Meiryo UI"/>
                            </a:rPr>
                            <a:t>　月</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日</a:t>
                          </a:r>
                          <a:endParaRPr sz="700" dirty="0">
                            <a:latin typeface="ＭＳ ゴシック" panose="020B0609070205080204" pitchFamily="49" charset="-128"/>
                            <a:ea typeface="ＭＳ ゴシック" panose="020B0609070205080204" pitchFamily="49" charset="-128"/>
                            <a:cs typeface="Meiryo UI"/>
                          </a:endParaRPr>
                        </a:p>
                      </p:txBody>
                    </p:sp>
                    <p:sp>
                      <p:nvSpPr>
                        <p:cNvPr id="352" name="object 78"/>
                        <p:cNvSpPr txBox="1"/>
                        <p:nvPr/>
                      </p:nvSpPr>
                      <p:spPr>
                        <a:xfrm>
                          <a:off x="1269226" y="1533725"/>
                          <a:ext cx="2161802" cy="299072"/>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lang="ja-JP" altLang="en-US" sz="70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a:latin typeface="ＭＳ ゴシック" panose="020B0609070205080204" pitchFamily="49" charset="-128"/>
                            <a:ea typeface="ＭＳ ゴシック" panose="020B0609070205080204" pitchFamily="49" charset="-128"/>
                            <a:cs typeface="Meiryo UI"/>
                          </a:endParaRPr>
                        </a:p>
                      </p:txBody>
                    </p:sp>
                    <p:sp>
                      <p:nvSpPr>
                        <p:cNvPr id="353" name="object 65"/>
                        <p:cNvSpPr txBox="1"/>
                        <p:nvPr/>
                      </p:nvSpPr>
                      <p:spPr>
                        <a:xfrm>
                          <a:off x="1517339" y="1913067"/>
                          <a:ext cx="690687" cy="107722"/>
                        </a:xfrm>
                        <a:prstGeom prst="rect">
                          <a:avLst/>
                        </a:prstGeom>
                      </p:spPr>
                      <p:txBody>
                        <a:bodyPr vert="horz" wrap="square" lIns="0" tIns="0" rIns="0" bIns="0" rtlCol="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r>
                            <a:rPr sz="700" dirty="0" err="1">
                              <a:solidFill>
                                <a:srgbClr val="231F20"/>
                              </a:solidFill>
                              <a:latin typeface="ＭＳ ゴシック" panose="020B0609070205080204" pitchFamily="49" charset="-128"/>
                              <a:ea typeface="ＭＳ ゴシック" panose="020B0609070205080204" pitchFamily="49" charset="-128"/>
                              <a:cs typeface="PMingLiU"/>
                            </a:rPr>
                            <a:t>印</a:t>
                          </a:r>
                          <a:endParaRPr sz="700" dirty="0">
                            <a:latin typeface="ＭＳ ゴシック" panose="020B0609070205080204" pitchFamily="49" charset="-128"/>
                            <a:ea typeface="ＭＳ ゴシック" panose="020B0609070205080204" pitchFamily="49" charset="-128"/>
                            <a:cs typeface="PMingLiU"/>
                          </a:endParaRPr>
                        </a:p>
                      </p:txBody>
                    </p:sp>
                    <p:sp>
                      <p:nvSpPr>
                        <p:cNvPr id="354" name="object 133"/>
                        <p:cNvSpPr txBox="1"/>
                        <p:nvPr/>
                      </p:nvSpPr>
                      <p:spPr>
                        <a:xfrm>
                          <a:off x="1422773" y="2186177"/>
                          <a:ext cx="2134269" cy="170899"/>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55" name="object 131"/>
                        <p:cNvSpPr txBox="1"/>
                        <p:nvPr/>
                      </p:nvSpPr>
                      <p:spPr>
                        <a:xfrm>
                          <a:off x="3420661" y="2186177"/>
                          <a:ext cx="2134269" cy="170899"/>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356" name="object 129"/>
                        <p:cNvSpPr txBox="1"/>
                        <p:nvPr/>
                      </p:nvSpPr>
                      <p:spPr>
                        <a:xfrm>
                          <a:off x="1606797" y="2487677"/>
                          <a:ext cx="254000" cy="107722"/>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00000"/>
                            </a:lnSpc>
                          </a:pPr>
                          <a:r>
                            <a:rPr sz="700">
                              <a:solidFill>
                                <a:srgbClr val="231F20"/>
                              </a:solidFill>
                              <a:latin typeface="ＭＳ ゴシック" panose="020B0609070205080204" pitchFamily="49" charset="-128"/>
                              <a:ea typeface="ＭＳ ゴシック" panose="020B0609070205080204" pitchFamily="49" charset="-128"/>
                              <a:cs typeface="PMingLiU"/>
                            </a:rPr>
                            <a:t>住所</a:t>
                          </a:r>
                          <a:endParaRPr sz="700">
                            <a:latin typeface="ＭＳ ゴシック" panose="020B0609070205080204" pitchFamily="49" charset="-128"/>
                            <a:ea typeface="ＭＳ ゴシック" panose="020B0609070205080204" pitchFamily="49" charset="-128"/>
                            <a:cs typeface="PMingLiU"/>
                          </a:endParaRPr>
                        </a:p>
                      </p:txBody>
                    </p:sp>
                    <p:sp>
                      <p:nvSpPr>
                        <p:cNvPr id="357" name="object 65"/>
                        <p:cNvSpPr txBox="1"/>
                        <p:nvPr/>
                      </p:nvSpPr>
                      <p:spPr>
                        <a:xfrm>
                          <a:off x="1517340" y="2914525"/>
                          <a:ext cx="730085" cy="149536"/>
                        </a:xfrm>
                        <a:prstGeom prst="rect">
                          <a:avLst/>
                        </a:prstGeom>
                      </p:spPr>
                      <p:txBody>
                        <a:bodyPr vert="horz" wrap="square" lIns="0" tIns="0" rIns="0" bIns="0" rtlCol="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00000"/>
                            </a:lnSpc>
                          </a:pPr>
                          <a:r>
                            <a:rPr sz="700">
                              <a:solidFill>
                                <a:srgbClr val="231F20"/>
                              </a:solidFill>
                              <a:latin typeface="ＭＳ ゴシック" panose="020B0609070205080204" pitchFamily="49" charset="-128"/>
                              <a:ea typeface="ＭＳ ゴシック" panose="020B0609070205080204" pitchFamily="49" charset="-128"/>
                              <a:cs typeface="PMingLiU"/>
                            </a:rPr>
                            <a:t>氏</a:t>
                          </a:r>
                          <a:r>
                            <a:rPr sz="700" spc="-225">
                              <a:solidFill>
                                <a:srgbClr val="231F20"/>
                              </a:solidFill>
                              <a:latin typeface="ＭＳ ゴシック" panose="020B0609070205080204" pitchFamily="49" charset="-128"/>
                              <a:ea typeface="ＭＳ ゴシック" panose="020B0609070205080204" pitchFamily="49" charset="-128"/>
                              <a:cs typeface="PMingLiU"/>
                            </a:rPr>
                            <a:t>名・</a:t>
                          </a:r>
                          <a:r>
                            <a:rPr sz="700">
                              <a:solidFill>
                                <a:srgbClr val="231F20"/>
                              </a:solidFill>
                              <a:latin typeface="ＭＳ ゴシック" panose="020B0609070205080204" pitchFamily="49" charset="-128"/>
                              <a:ea typeface="ＭＳ ゴシック" panose="020B0609070205080204" pitchFamily="49" charset="-128"/>
                              <a:cs typeface="PMingLiU"/>
                            </a:rPr>
                            <a:t>印</a:t>
                          </a:r>
                          <a:endParaRPr sz="700">
                            <a:latin typeface="ＭＳ ゴシック" panose="020B0609070205080204" pitchFamily="49" charset="-128"/>
                            <a:ea typeface="ＭＳ ゴシック" panose="020B0609070205080204" pitchFamily="49" charset="-128"/>
                            <a:cs typeface="PMingLiU"/>
                          </a:endParaRPr>
                        </a:p>
                      </p:txBody>
                    </p:sp>
                    <p:sp>
                      <p:nvSpPr>
                        <p:cNvPr id="358" name="object 66"/>
                        <p:cNvSpPr txBox="1"/>
                        <p:nvPr/>
                      </p:nvSpPr>
                      <p:spPr>
                        <a:xfrm>
                          <a:off x="1625587" y="2682795"/>
                          <a:ext cx="666318" cy="107722"/>
                        </a:xfrm>
                        <a:prstGeom prst="rect">
                          <a:avLst/>
                        </a:prstGeom>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2700">
                            <a:lnSpc>
                              <a:spcPct val="100000"/>
                            </a:lnSpc>
                          </a:pPr>
                          <a:r>
                            <a:rPr sz="700" spc="-5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700" spc="-50">
                              <a:solidFill>
                                <a:srgbClr val="231F20"/>
                              </a:solidFill>
                              <a:latin typeface="ＭＳ ゴシック" panose="020B0609070205080204" pitchFamily="49" charset="-128"/>
                              <a:ea typeface="ＭＳ ゴシック" panose="020B0609070205080204" pitchFamily="49" charset="-128"/>
                              <a:cs typeface="Meiryo UI"/>
                            </a:rPr>
                            <a:t>ﾌﾘｶﾞﾅ</a:t>
                          </a:r>
                          <a:r>
                            <a:rPr sz="700">
                              <a:solidFill>
                                <a:srgbClr val="231F20"/>
                              </a:solidFill>
                              <a:latin typeface="ＭＳ ゴシック" panose="020B0609070205080204" pitchFamily="49" charset="-128"/>
                              <a:ea typeface="ＭＳ ゴシック" panose="020B0609070205080204" pitchFamily="49" charset="-128"/>
                              <a:cs typeface="Meiryo UI"/>
                            </a:rPr>
                            <a:t>）</a:t>
                          </a:r>
                          <a:endParaRPr sz="700">
                            <a:latin typeface="ＭＳ ゴシック" panose="020B0609070205080204" pitchFamily="49" charset="-128"/>
                            <a:ea typeface="ＭＳ ゴシック" panose="020B0609070205080204" pitchFamily="49" charset="-128"/>
                            <a:cs typeface="Meiryo UI"/>
                          </a:endParaRPr>
                        </a:p>
                      </p:txBody>
                    </p:sp>
                    <p:sp>
                      <p:nvSpPr>
                        <p:cNvPr id="359" name="object 7"/>
                        <p:cNvSpPr/>
                        <p:nvPr/>
                      </p:nvSpPr>
                      <p:spPr>
                        <a:xfrm>
                          <a:off x="203762" y="2124478"/>
                          <a:ext cx="953127" cy="990598"/>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00000"/>
                            </a:lnSpc>
                          </a:pPr>
                          <a:r>
                            <a:rPr lang="ja-JP" altLang="en-US" sz="900">
                              <a:latin typeface="ＭＳ ゴシック" panose="020B0609070205080204" pitchFamily="49" charset="-128"/>
                              <a:ea typeface="ＭＳ ゴシック" panose="020B0609070205080204" pitchFamily="49" charset="-128"/>
                              <a:cs typeface="Meiryo UI"/>
                            </a:rPr>
                            <a:t>代理人</a:t>
                          </a:r>
                          <a:endParaRPr lang="en-US" altLang="ja-JP" sz="90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700">
                              <a:latin typeface="ＭＳ ゴシック" panose="020B0609070205080204" pitchFamily="49" charset="-128"/>
                              <a:ea typeface="ＭＳ ゴシック" panose="020B0609070205080204" pitchFamily="49" charset="-128"/>
                              <a:cs typeface="Meiryo UI"/>
                            </a:rPr>
                            <a:t>（口座名義人</a:t>
                          </a:r>
                          <a:r>
                            <a:rPr lang="ja-JP" altLang="en-US" sz="800">
                              <a:latin typeface="ＭＳ ゴシック" panose="020B0609070205080204" pitchFamily="49" charset="-128"/>
                              <a:ea typeface="ＭＳ ゴシック" panose="020B0609070205080204" pitchFamily="49" charset="-128"/>
                              <a:cs typeface="Meiryo UI"/>
                            </a:rPr>
                            <a:t>）</a:t>
                          </a:r>
                          <a:endParaRPr sz="800"/>
                        </a:p>
                      </p:txBody>
                    </p:sp>
                    <p:sp>
                      <p:nvSpPr>
                        <p:cNvPr id="360" name="object 36"/>
                        <p:cNvSpPr/>
                        <p:nvPr/>
                      </p:nvSpPr>
                      <p:spPr>
                        <a:xfrm>
                          <a:off x="216002" y="2124477"/>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sp>
                      <p:nvSpPr>
                        <p:cNvPr id="361" name="object 30"/>
                        <p:cNvSpPr/>
                        <p:nvPr/>
                      </p:nvSpPr>
                      <p:spPr>
                        <a:xfrm>
                          <a:off x="0" y="1404438"/>
                          <a:ext cx="265405" cy="1710637"/>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000" b="1">
                              <a:solidFill>
                                <a:schemeClr val="bg1"/>
                              </a:solidFill>
                            </a:rPr>
                            <a:t>　 受取代理人の欄</a:t>
                          </a:r>
                        </a:p>
                      </p:txBody>
                    </p:sp>
                    <p:sp>
                      <p:nvSpPr>
                        <p:cNvPr id="362" name="object 31"/>
                        <p:cNvSpPr/>
                        <p:nvPr/>
                      </p:nvSpPr>
                      <p:spPr>
                        <a:xfrm>
                          <a:off x="11483" y="1404449"/>
                          <a:ext cx="6228081" cy="1710626"/>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grpSp>
                </p:grpSp>
              </p:grpSp>
            </p:grpSp>
          </p:grpSp>
        </p:grpSp>
      </p:grpSp>
      <p:grpSp>
        <p:nvGrpSpPr>
          <p:cNvPr id="139" name="グループ化 138"/>
          <p:cNvGrpSpPr/>
          <p:nvPr/>
        </p:nvGrpSpPr>
        <p:grpSpPr>
          <a:xfrm>
            <a:off x="576051" y="1785664"/>
            <a:ext cx="6468094" cy="1562658"/>
            <a:chOff x="581845" y="1827290"/>
            <a:chExt cx="6468094" cy="1562658"/>
          </a:xfrm>
        </p:grpSpPr>
        <p:grpSp>
          <p:nvGrpSpPr>
            <p:cNvPr id="140" name="グループ化 139"/>
            <p:cNvGrpSpPr/>
            <p:nvPr/>
          </p:nvGrpSpPr>
          <p:grpSpPr>
            <a:xfrm>
              <a:off x="4260096" y="2027452"/>
              <a:ext cx="2789843" cy="649012"/>
              <a:chOff x="4260096" y="2027452"/>
              <a:chExt cx="2789843" cy="649012"/>
            </a:xfrm>
          </p:grpSpPr>
          <p:sp>
            <p:nvSpPr>
              <p:cNvPr id="192" name="object 6"/>
              <p:cNvSpPr/>
              <p:nvPr/>
            </p:nvSpPr>
            <p:spPr>
              <a:xfrm>
                <a:off x="4260489" y="2225303"/>
                <a:ext cx="420115" cy="45116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smtClean="0">
                    <a:latin typeface="ＭＳ ゴシック" panose="020B0609070205080204" pitchFamily="49" charset="-128"/>
                    <a:ea typeface="ＭＳ ゴシック" panose="020B0609070205080204" pitchFamily="49" charset="-128"/>
                    <a:cs typeface="PMingLiU"/>
                  </a:rPr>
                  <a:t>所属</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93" name="object 140"/>
              <p:cNvSpPr txBox="1"/>
              <p:nvPr/>
            </p:nvSpPr>
            <p:spPr>
              <a:xfrm>
                <a:off x="4732234" y="2027452"/>
                <a:ext cx="2317705" cy="138499"/>
              </a:xfrm>
              <a:prstGeom prst="rect">
                <a:avLst/>
              </a:prstGeom>
            </p:spPr>
            <p:txBody>
              <a:bodyPr vert="horz" wrap="square" lIns="0" tIns="0" rIns="0" bIns="0" rtlCol="0">
                <a:spAutoFit/>
              </a:bodyPr>
              <a:lstStyle/>
              <a:p>
                <a:pPr marL="12700">
                  <a:lnSpc>
                    <a:spcPct val="100000"/>
                  </a:lnSpc>
                </a:pPr>
                <a:r>
                  <a:rPr lang="ja-JP" altLang="en-US" sz="900" dirty="0" smtClean="0">
                    <a:latin typeface="ＭＳ ゴシック" panose="020B0609070205080204" pitchFamily="49" charset="-128"/>
                    <a:ea typeface="ＭＳ ゴシック" panose="020B0609070205080204" pitchFamily="49" charset="-128"/>
                    <a:cs typeface="Meiryo UI"/>
                  </a:rPr>
                  <a:t>□昭和  □平成　　　年　　　月　　</a:t>
                </a:r>
                <a:r>
                  <a:rPr lang="ja-JP" altLang="en-US" sz="900" dirty="0">
                    <a:latin typeface="ＭＳ ゴシック" panose="020B0609070205080204" pitchFamily="49" charset="-128"/>
                    <a:ea typeface="ＭＳ ゴシック" panose="020B0609070205080204" pitchFamily="49" charset="-128"/>
                    <a:cs typeface="Meiryo UI"/>
                  </a:rPr>
                  <a:t>　</a:t>
                </a:r>
                <a:r>
                  <a:rPr lang="ja-JP" altLang="en-US" sz="900" dirty="0" smtClean="0">
                    <a:latin typeface="ＭＳ ゴシック" panose="020B0609070205080204" pitchFamily="49" charset="-128"/>
                    <a:ea typeface="ＭＳ ゴシック" panose="020B0609070205080204" pitchFamily="49" charset="-128"/>
                    <a:cs typeface="Meiryo UI"/>
                  </a:rPr>
                  <a:t>日</a:t>
                </a:r>
                <a:endParaRPr lang="en-US" altLang="ja-JP" sz="900" dirty="0" smtClean="0">
                  <a:latin typeface="ＭＳ ゴシック" panose="020B0609070205080204" pitchFamily="49" charset="-128"/>
                  <a:ea typeface="ＭＳ ゴシック" panose="020B0609070205080204" pitchFamily="49" charset="-128"/>
                  <a:cs typeface="Meiryo UI"/>
                </a:endParaRPr>
              </a:p>
            </p:txBody>
          </p:sp>
          <p:sp>
            <p:nvSpPr>
              <p:cNvPr id="194" name="object 140"/>
              <p:cNvSpPr txBox="1"/>
              <p:nvPr/>
            </p:nvSpPr>
            <p:spPr>
              <a:xfrm>
                <a:off x="4753119" y="2245688"/>
                <a:ext cx="2224686" cy="384721"/>
              </a:xfrm>
              <a:prstGeom prst="rect">
                <a:avLst/>
              </a:prstGeom>
            </p:spPr>
            <p:txBody>
              <a:bodyPr vert="horz" wrap="square" lIns="0" tIns="0" rIns="0" bIns="0" rtlCol="0">
                <a:spAutoFit/>
              </a:bodyPr>
              <a:lstStyle/>
              <a:p>
                <a:pPr marL="12700">
                  <a:lnSpc>
                    <a:spcPct val="100000"/>
                  </a:lnSpc>
                </a:pPr>
                <a:r>
                  <a:rPr lang="ja-JP" altLang="en-US" sz="900" dirty="0" smtClean="0">
                    <a:latin typeface="ＭＳ ゴシック" panose="020B0609070205080204" pitchFamily="49" charset="-128"/>
                    <a:ea typeface="ＭＳ ゴシック" panose="020B0609070205080204" pitchFamily="49" charset="-128"/>
                    <a:cs typeface="Meiryo UI"/>
                  </a:rPr>
                  <a:t>　　　　　　　　　　　　</a:t>
                </a:r>
                <a:r>
                  <a:rPr lang="ja-JP" altLang="en-US" sz="800" dirty="0" smtClean="0">
                    <a:latin typeface="ＭＳ ゴシック" panose="020B0609070205080204" pitchFamily="49" charset="-128"/>
                    <a:ea typeface="ＭＳ ゴシック" panose="020B0609070205080204" pitchFamily="49" charset="-128"/>
                    <a:cs typeface="Meiryo UI"/>
                  </a:rPr>
                  <a:t>　部・支店・工場</a:t>
                </a:r>
                <a:endParaRPr lang="en-US" altLang="ja-JP" sz="800" dirty="0" smtClean="0">
                  <a:latin typeface="ＭＳ ゴシック" panose="020B0609070205080204" pitchFamily="49" charset="-128"/>
                  <a:ea typeface="ＭＳ ゴシック" panose="020B0609070205080204" pitchFamily="49" charset="-128"/>
                  <a:cs typeface="Meiryo UI"/>
                </a:endParaRPr>
              </a:p>
              <a:p>
                <a:pPr marL="12700">
                  <a:lnSpc>
                    <a:spcPct val="10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00000"/>
                  </a:lnSpc>
                </a:pPr>
                <a:r>
                  <a:rPr lang="ja-JP" altLang="en-US" sz="800" dirty="0" smtClean="0">
                    <a:latin typeface="ＭＳ ゴシック" panose="020B0609070205080204" pitchFamily="49" charset="-128"/>
                    <a:ea typeface="ＭＳ ゴシック" panose="020B0609070205080204" pitchFamily="49" charset="-128"/>
                    <a:cs typeface="Meiryo UI"/>
                  </a:rPr>
                  <a:t>　　　　　　　　　　　　　　　　　　　課</a:t>
                </a:r>
                <a:endParaRPr lang="en-US" altLang="ja-JP" sz="800" dirty="0" smtClean="0">
                  <a:latin typeface="ＭＳ ゴシック" panose="020B0609070205080204" pitchFamily="49" charset="-128"/>
                  <a:ea typeface="ＭＳ ゴシック" panose="020B0609070205080204" pitchFamily="49" charset="-128"/>
                  <a:cs typeface="Meiryo UI"/>
                </a:endParaRPr>
              </a:p>
            </p:txBody>
          </p:sp>
          <p:sp>
            <p:nvSpPr>
              <p:cNvPr id="195" name="object 54"/>
              <p:cNvSpPr/>
              <p:nvPr/>
            </p:nvSpPr>
            <p:spPr>
              <a:xfrm>
                <a:off x="4260096" y="2225303"/>
                <a:ext cx="46114" cy="451161"/>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a:p>
            </p:txBody>
          </p:sp>
        </p:grpSp>
        <p:grpSp>
          <p:nvGrpSpPr>
            <p:cNvPr id="141" name="グループ化 140"/>
            <p:cNvGrpSpPr/>
            <p:nvPr/>
          </p:nvGrpSpPr>
          <p:grpSpPr>
            <a:xfrm>
              <a:off x="581845" y="1827290"/>
              <a:ext cx="6464949" cy="1562658"/>
              <a:chOff x="581845" y="1827290"/>
              <a:chExt cx="6464949" cy="1562658"/>
            </a:xfrm>
          </p:grpSpPr>
          <p:grpSp>
            <p:nvGrpSpPr>
              <p:cNvPr id="142" name="グループ化 141"/>
              <p:cNvGrpSpPr/>
              <p:nvPr/>
            </p:nvGrpSpPr>
            <p:grpSpPr>
              <a:xfrm>
                <a:off x="581845" y="1827290"/>
                <a:ext cx="6464949" cy="1562658"/>
                <a:chOff x="323989" y="1836520"/>
                <a:chExt cx="6902137" cy="2130402"/>
              </a:xfrm>
            </p:grpSpPr>
            <p:sp>
              <p:nvSpPr>
                <p:cNvPr id="144" name="object 6"/>
                <p:cNvSpPr/>
                <p:nvPr/>
              </p:nvSpPr>
              <p:spPr>
                <a:xfrm>
                  <a:off x="539750" y="3772079"/>
                  <a:ext cx="6686376" cy="19484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5" name="object 6"/>
                <p:cNvSpPr/>
                <p:nvPr/>
              </p:nvSpPr>
              <p:spPr>
                <a:xfrm>
                  <a:off x="539509" y="3347972"/>
                  <a:ext cx="814950" cy="4241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smtClean="0">
                      <a:latin typeface="ＭＳ ゴシック" panose="020B0609070205080204" pitchFamily="49" charset="-128"/>
                      <a:ea typeface="ＭＳ ゴシック" panose="020B0609070205080204" pitchFamily="49" charset="-128"/>
                      <a:cs typeface="PMingLiU"/>
                    </a:rPr>
                    <a:t>電話番号</a:t>
                  </a:r>
                  <a:endParaRPr lang="en-US" altLang="ja-JP" sz="900" dirty="0" smtClean="0">
                    <a:latin typeface="ＭＳ ゴシック" panose="020B0609070205080204" pitchFamily="49" charset="-128"/>
                    <a:ea typeface="ＭＳ ゴシック" panose="020B0609070205080204" pitchFamily="49" charset="-128"/>
                    <a:cs typeface="PMingLiU"/>
                  </a:endParaRPr>
                </a:p>
              </p:txBody>
            </p:sp>
            <p:sp>
              <p:nvSpPr>
                <p:cNvPr id="146"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smtClean="0">
                      <a:solidFill>
                        <a:srgbClr val="231F20"/>
                      </a:solidFill>
                      <a:latin typeface="ＭＳ ゴシック" panose="020B0609070205080204" pitchFamily="49" charset="-128"/>
                      <a:ea typeface="ＭＳ ゴシック" panose="020B0609070205080204" pitchFamily="49" charset="-128"/>
                      <a:cs typeface="PMingLiU"/>
                    </a:rPr>
                    <a:t>自宅住所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PMingLiU"/>
                    </a:rPr>
                    <a:t>印</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8" name="object 6"/>
                <p:cNvSpPr/>
                <p:nvPr/>
              </p:nvSpPr>
              <p:spPr>
                <a:xfrm>
                  <a:off x="544966" y="1836522"/>
                  <a:ext cx="810405" cy="539469"/>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50" name="object 5"/>
                <p:cNvSpPr/>
                <p:nvPr/>
              </p:nvSpPr>
              <p:spPr>
                <a:xfrm>
                  <a:off x="1311732" y="1836522"/>
                  <a:ext cx="1820883" cy="20432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smtClean="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64" name="object 17"/>
                <p:cNvSpPr/>
                <p:nvPr/>
              </p:nvSpPr>
              <p:spPr>
                <a:xfrm>
                  <a:off x="323989" y="1836520"/>
                  <a:ext cx="229704" cy="1935555"/>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a:t>
                  </a:r>
                  <a:r>
                    <a:rPr lang="ja-JP" altLang="en-US" sz="1000" b="1" dirty="0" smtClean="0">
                      <a:solidFill>
                        <a:schemeClr val="bg1"/>
                      </a:solidFill>
                    </a:rPr>
                    <a:t>情報</a:t>
                  </a:r>
                  <a:endParaRPr lang="ja-JP" altLang="en-US" sz="1000" b="1" dirty="0">
                    <a:solidFill>
                      <a:schemeClr val="bg1"/>
                    </a:solidFill>
                  </a:endParaRPr>
                </a:p>
              </p:txBody>
            </p:sp>
            <p:sp>
              <p:nvSpPr>
                <p:cNvPr id="177" name="object 22"/>
                <p:cNvSpPr/>
                <p:nvPr/>
              </p:nvSpPr>
              <p:spPr>
                <a:xfrm flipV="1">
                  <a:off x="539992" y="2153384"/>
                  <a:ext cx="6669399" cy="21952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8" name="object 23"/>
                <p:cNvSpPr/>
                <p:nvPr/>
              </p:nvSpPr>
              <p:spPr>
                <a:xfrm flipV="1">
                  <a:off x="539992" y="2924436"/>
                  <a:ext cx="6686134" cy="63556"/>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9" name="object 25"/>
                <p:cNvSpPr/>
                <p:nvPr/>
              </p:nvSpPr>
              <p:spPr>
                <a:xfrm>
                  <a:off x="1371879" y="2555987"/>
                  <a:ext cx="2383603" cy="6233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80"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81"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smtClean="0">
                      <a:solidFill>
                        <a:srgbClr val="231F20"/>
                      </a:solidFill>
                      <a:latin typeface="Meiryo UI"/>
                      <a:cs typeface="Meiryo UI"/>
                    </a:rPr>
                    <a:t>TEL</a:t>
                  </a:r>
                  <a:r>
                    <a:rPr lang="ja-JP" altLang="en-US" sz="800" dirty="0" smtClean="0">
                      <a:solidFill>
                        <a:srgbClr val="231F20"/>
                      </a:solidFill>
                      <a:latin typeface="Meiryo UI"/>
                      <a:cs typeface="Meiryo UI"/>
                    </a:rPr>
                    <a:t>　　　　　　</a:t>
                  </a:r>
                  <a:r>
                    <a:rPr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a:t>
                  </a:r>
                  <a:endParaRPr sz="800" dirty="0">
                    <a:latin typeface="ＭＳ ゴシック" panose="020B0609070205080204" pitchFamily="49" charset="-128"/>
                    <a:ea typeface="ＭＳ ゴシック" panose="020B0609070205080204" pitchFamily="49" charset="-128"/>
                    <a:cs typeface="Meiryo UI"/>
                  </a:endParaRPr>
                </a:p>
              </p:txBody>
            </p:sp>
            <p:sp>
              <p:nvSpPr>
                <p:cNvPr id="182" name="object 133"/>
                <p:cNvSpPr txBox="1"/>
                <p:nvPr/>
              </p:nvSpPr>
              <p:spPr>
                <a:xfrm>
                  <a:off x="1363982" y="3015061"/>
                  <a:ext cx="2354783" cy="171142"/>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83" name="object 141"/>
                <p:cNvSpPr/>
                <p:nvPr/>
              </p:nvSpPr>
              <p:spPr>
                <a:xfrm>
                  <a:off x="1378826" y="3347974"/>
                  <a:ext cx="2033504" cy="362584"/>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84" name="object 142"/>
                <p:cNvSpPr/>
                <p:nvPr/>
              </p:nvSpPr>
              <p:spPr>
                <a:xfrm>
                  <a:off x="4373981"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smtClean="0">
                      <a:latin typeface="ＭＳ ゴシック" panose="020B0609070205080204" pitchFamily="49" charset="-128"/>
                      <a:ea typeface="ＭＳ ゴシック" panose="020B0609070205080204" pitchFamily="49" charset="-128"/>
                    </a:rPr>
                    <a:t>都</a:t>
                  </a:r>
                  <a:endParaRPr sz="700" dirty="0">
                    <a:latin typeface="ＭＳ ゴシック" panose="020B0609070205080204" pitchFamily="49" charset="-128"/>
                    <a:ea typeface="ＭＳ ゴシック" panose="020B0609070205080204" pitchFamily="49" charset="-128"/>
                  </a:endParaRPr>
                </a:p>
              </p:txBody>
            </p:sp>
            <p:sp>
              <p:nvSpPr>
                <p:cNvPr id="185" name="object 143"/>
                <p:cNvSpPr/>
                <p:nvPr/>
              </p:nvSpPr>
              <p:spPr>
                <a:xfrm>
                  <a:off x="4535982"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smtClean="0">
                      <a:latin typeface="ＭＳ ゴシック" panose="020B0609070205080204" pitchFamily="49" charset="-128"/>
                      <a:ea typeface="ＭＳ ゴシック" panose="020B0609070205080204" pitchFamily="49" charset="-128"/>
                    </a:rPr>
                    <a:t>道</a:t>
                  </a:r>
                  <a:endParaRPr sz="700" dirty="0">
                    <a:latin typeface="ＭＳ ゴシック" panose="020B0609070205080204" pitchFamily="49" charset="-128"/>
                    <a:ea typeface="ＭＳ ゴシック" panose="020B0609070205080204" pitchFamily="49" charset="-128"/>
                  </a:endParaRPr>
                </a:p>
              </p:txBody>
            </p:sp>
            <p:sp>
              <p:nvSpPr>
                <p:cNvPr id="186" name="object 144"/>
                <p:cNvSpPr/>
                <p:nvPr/>
              </p:nvSpPr>
              <p:spPr>
                <a:xfrm>
                  <a:off x="4373981"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smtClean="0">
                      <a:latin typeface="ＭＳ ゴシック" panose="020B0609070205080204" pitchFamily="49" charset="-128"/>
                      <a:ea typeface="ＭＳ ゴシック" panose="020B0609070205080204" pitchFamily="49" charset="-128"/>
                    </a:rPr>
                    <a:t>府</a:t>
                  </a:r>
                  <a:endParaRPr sz="700" dirty="0">
                    <a:latin typeface="ＭＳ ゴシック" panose="020B0609070205080204" pitchFamily="49" charset="-128"/>
                    <a:ea typeface="ＭＳ ゴシック" panose="020B0609070205080204" pitchFamily="49" charset="-128"/>
                  </a:endParaRPr>
                </a:p>
              </p:txBody>
            </p:sp>
            <p:sp>
              <p:nvSpPr>
                <p:cNvPr id="187" name="object 145"/>
                <p:cNvSpPr/>
                <p:nvPr/>
              </p:nvSpPr>
              <p:spPr>
                <a:xfrm>
                  <a:off x="4535982"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smtClean="0">
                      <a:latin typeface="ＭＳ ゴシック" panose="020B0609070205080204" pitchFamily="49" charset="-128"/>
                      <a:ea typeface="ＭＳ ゴシック" panose="020B0609070205080204" pitchFamily="49" charset="-128"/>
                    </a:rPr>
                    <a:t>県</a:t>
                  </a:r>
                  <a:endParaRPr sz="700" dirty="0">
                    <a:latin typeface="ＭＳ ゴシック" panose="020B0609070205080204" pitchFamily="49" charset="-128"/>
                    <a:ea typeface="ＭＳ ゴシック" panose="020B0609070205080204" pitchFamily="49" charset="-128"/>
                  </a:endParaRPr>
                </a:p>
              </p:txBody>
            </p:sp>
            <p:sp>
              <p:nvSpPr>
                <p:cNvPr id="188" name="object 5"/>
                <p:cNvSpPr/>
                <p:nvPr/>
              </p:nvSpPr>
              <p:spPr>
                <a:xfrm>
                  <a:off x="2541373" y="1836521"/>
                  <a:ext cx="2158551" cy="204323"/>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89" name="object 5"/>
                <p:cNvSpPr/>
                <p:nvPr/>
              </p:nvSpPr>
              <p:spPr>
                <a:xfrm>
                  <a:off x="4639910" y="1836521"/>
                  <a:ext cx="2586216" cy="204323"/>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生年</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PMingLiU"/>
                    </a:rPr>
                    <a:t>月日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90" name="object 18"/>
                <p:cNvSpPr/>
                <p:nvPr/>
              </p:nvSpPr>
              <p:spPr>
                <a:xfrm>
                  <a:off x="323989" y="1836520"/>
                  <a:ext cx="6887654" cy="1935555"/>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91" name="object 27"/>
                <p:cNvSpPr/>
                <p:nvPr/>
              </p:nvSpPr>
              <p:spPr>
                <a:xfrm>
                  <a:off x="4699925" y="1854971"/>
                  <a:ext cx="1003003" cy="517941"/>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pic>
            <p:nvPicPr>
              <p:cNvPr id="143"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441" y="2248609"/>
                <a:ext cx="420902" cy="404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sp>
        <p:nvSpPr>
          <p:cNvPr id="151" name="object 78"/>
          <p:cNvSpPr txBox="1"/>
          <p:nvPr/>
        </p:nvSpPr>
        <p:spPr>
          <a:xfrm>
            <a:off x="2382494" y="4790336"/>
            <a:ext cx="467572" cy="476022"/>
          </a:xfrm>
          <a:prstGeom prst="rect">
            <a:avLst/>
          </a:prstGeom>
        </p:spPr>
        <p:txBody>
          <a:bodyPr vert="horz" wrap="square" lIns="0" tIns="0" rIns="0" bIns="0" rtlCol="0">
            <a:noAutofit/>
          </a:bodyPr>
          <a:lstStyle/>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2" name="object 78"/>
          <p:cNvSpPr txBox="1"/>
          <p:nvPr/>
        </p:nvSpPr>
        <p:spPr>
          <a:xfrm>
            <a:off x="4428693" y="4789642"/>
            <a:ext cx="467572" cy="476022"/>
          </a:xfrm>
          <a:prstGeom prst="rect">
            <a:avLst/>
          </a:prstGeom>
        </p:spPr>
        <p:txBody>
          <a:bodyPr vert="horz" wrap="square" lIns="0" tIns="0" rIns="0" bIns="0" rtlCol="0">
            <a:noAutofit/>
          </a:bodyPr>
          <a:lstStyle/>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1278617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bk object 16"/>
          <p:cNvSpPr/>
          <p:nvPr/>
        </p:nvSpPr>
        <p:spPr>
          <a:xfrm>
            <a:off x="4082072" y="6304998"/>
            <a:ext cx="472610" cy="548696"/>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pPr algn="ctr"/>
            <a:r>
              <a:rPr lang="ja-JP" altLang="en-US" sz="800" dirty="0" smtClean="0">
                <a:latin typeface="ＭＳ ゴシック" panose="020B0609070205080204" pitchFamily="49" charset="-128"/>
                <a:ea typeface="ＭＳ ゴシック" panose="020B0609070205080204" pitchFamily="49" charset="-128"/>
              </a:rPr>
              <a:t>うち</a:t>
            </a:r>
            <a:endParaRPr lang="en-US" altLang="ja-JP" sz="800" dirty="0" smtClean="0">
              <a:latin typeface="ＭＳ ゴシック" panose="020B0609070205080204" pitchFamily="49" charset="-128"/>
              <a:ea typeface="ＭＳ ゴシック" panose="020B0609070205080204" pitchFamily="49" charset="-128"/>
            </a:endParaRPr>
          </a:p>
          <a:p>
            <a:r>
              <a:rPr lang="ja-JP" altLang="en-US" sz="800" dirty="0" smtClean="0">
                <a:latin typeface="ＭＳ ゴシック" panose="020B0609070205080204" pitchFamily="49" charset="-128"/>
                <a:ea typeface="ＭＳ ゴシック" panose="020B0609070205080204" pitchFamily="49" charset="-128"/>
              </a:rPr>
              <a:t>入院期間</a:t>
            </a:r>
            <a:endParaRPr sz="800" dirty="0">
              <a:latin typeface="ＭＳ ゴシック" panose="020B0609070205080204" pitchFamily="49" charset="-128"/>
              <a:ea typeface="ＭＳ ゴシック" panose="020B0609070205080204" pitchFamily="49" charset="-128"/>
            </a:endParaRPr>
          </a:p>
        </p:txBody>
      </p:sp>
      <p:sp>
        <p:nvSpPr>
          <p:cNvPr id="440" name="object 17"/>
          <p:cNvSpPr/>
          <p:nvPr/>
        </p:nvSpPr>
        <p:spPr>
          <a:xfrm>
            <a:off x="5316359" y="5118100"/>
            <a:ext cx="1834235" cy="301820"/>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85000"/>
            </a:schemeClr>
          </a:solidFill>
          <a:ln w="28575">
            <a:noFill/>
          </a:ln>
        </p:spPr>
        <p:txBody>
          <a:bodyPr wrap="square" lIns="0" tIns="0" rIns="0" bIns="0" rtlCol="0" anchor="ctr" anchorCtr="1"/>
          <a:lstStyle/>
          <a:p>
            <a:r>
              <a:rPr lang="ja-JP" altLang="en-US" sz="1000" b="1" dirty="0" smtClean="0">
                <a:latin typeface="ＭＳ ゴシック" panose="020B0609070205080204" pitchFamily="49" charset="-128"/>
                <a:ea typeface="ＭＳ ゴシック" panose="020B0609070205080204" pitchFamily="49" charset="-128"/>
              </a:rPr>
              <a:t>療養担当者（医師等）記入用</a:t>
            </a:r>
            <a:endParaRPr sz="1000" b="1" dirty="0">
              <a:latin typeface="ＭＳ ゴシック" panose="020B0609070205080204" pitchFamily="49" charset="-128"/>
              <a:ea typeface="ＭＳ ゴシック" panose="020B0609070205080204" pitchFamily="49" charset="-128"/>
            </a:endParaRPr>
          </a:p>
        </p:txBody>
      </p:sp>
      <p:grpSp>
        <p:nvGrpSpPr>
          <p:cNvPr id="370" name="グループ化 369"/>
          <p:cNvGrpSpPr/>
          <p:nvPr/>
        </p:nvGrpSpPr>
        <p:grpSpPr>
          <a:xfrm>
            <a:off x="443335" y="5118100"/>
            <a:ext cx="6748400" cy="5182608"/>
            <a:chOff x="287925" y="1172084"/>
            <a:chExt cx="6983774" cy="5065116"/>
          </a:xfrm>
        </p:grpSpPr>
        <p:sp>
          <p:nvSpPr>
            <p:cNvPr id="372" name="bk object 16"/>
            <p:cNvSpPr/>
            <p:nvPr/>
          </p:nvSpPr>
          <p:spPr>
            <a:xfrm>
              <a:off x="3827072" y="1962324"/>
              <a:ext cx="1442814" cy="39312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pPr algn="ctr"/>
              <a:r>
                <a:rPr lang="ja-JP" altLang="en-US" sz="900" dirty="0" smtClean="0">
                  <a:latin typeface="ＭＳ ゴシック" panose="020B0609070205080204" pitchFamily="49" charset="-128"/>
                  <a:ea typeface="ＭＳ ゴシック" panose="020B0609070205080204" pitchFamily="49" charset="-128"/>
                </a:rPr>
                <a:t>療養の給付開始年月日</a:t>
              </a:r>
              <a:endParaRPr lang="en-US" altLang="ja-JP" sz="900" dirty="0" smtClean="0">
                <a:latin typeface="ＭＳ ゴシック" panose="020B0609070205080204" pitchFamily="49" charset="-128"/>
                <a:ea typeface="ＭＳ ゴシック" panose="020B0609070205080204" pitchFamily="49" charset="-128"/>
              </a:endParaRPr>
            </a:p>
            <a:p>
              <a:pPr algn="ct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初診日</a:t>
              </a:r>
              <a:r>
                <a:rPr lang="en-US" altLang="ja-JP" sz="900" dirty="0" smtClean="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374" name="bk object 16"/>
            <p:cNvSpPr/>
            <p:nvPr/>
          </p:nvSpPr>
          <p:spPr>
            <a:xfrm>
              <a:off x="509663" y="4527100"/>
              <a:ext cx="6762036" cy="218144"/>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症状経過からみて従来の職種について労務不能と認められた医学的な所見</a:t>
              </a:r>
              <a:endParaRPr sz="900" dirty="0">
                <a:latin typeface="ＭＳ ゴシック" panose="020B0609070205080204" pitchFamily="49" charset="-128"/>
                <a:ea typeface="ＭＳ ゴシック" panose="020B0609070205080204" pitchFamily="49" charset="-128"/>
              </a:endParaRPr>
            </a:p>
          </p:txBody>
        </p:sp>
        <p:sp>
          <p:nvSpPr>
            <p:cNvPr id="375" name="bk object 16"/>
            <p:cNvSpPr/>
            <p:nvPr/>
          </p:nvSpPr>
          <p:spPr>
            <a:xfrm>
              <a:off x="501766" y="3429340"/>
              <a:ext cx="4697468" cy="27617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上記の期間中における</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主たる症状及び経過</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治療内容</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検査結果</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療養指導</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等</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詳しく</a:t>
              </a:r>
              <a:r>
                <a:rPr lang="en-US" altLang="ja-JP" sz="900" dirty="0" smtClean="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376" name="bk object 16"/>
            <p:cNvSpPr/>
            <p:nvPr/>
          </p:nvSpPr>
          <p:spPr>
            <a:xfrm>
              <a:off x="501766" y="2878959"/>
              <a:ext cx="498313" cy="550285"/>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 診療</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 実日数</a:t>
              </a:r>
              <a:endParaRPr sz="900" dirty="0">
                <a:latin typeface="ＭＳ ゴシック" panose="020B0609070205080204" pitchFamily="49" charset="-128"/>
                <a:ea typeface="ＭＳ ゴシック" panose="020B0609070205080204" pitchFamily="49" charset="-128"/>
              </a:endParaRPr>
            </a:p>
          </p:txBody>
        </p:sp>
        <p:sp>
          <p:nvSpPr>
            <p:cNvPr id="378" name="bk object 16"/>
            <p:cNvSpPr/>
            <p:nvPr/>
          </p:nvSpPr>
          <p:spPr>
            <a:xfrm>
              <a:off x="501767" y="2355453"/>
              <a:ext cx="866228" cy="522401"/>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 労務不能と</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 認めた期間 </a:t>
              </a:r>
              <a:endParaRPr sz="900" dirty="0">
                <a:latin typeface="ＭＳ ゴシック" panose="020B0609070205080204" pitchFamily="49" charset="-128"/>
                <a:ea typeface="ＭＳ ゴシック" panose="020B0609070205080204" pitchFamily="49" charset="-128"/>
              </a:endParaRPr>
            </a:p>
          </p:txBody>
        </p:sp>
        <p:sp>
          <p:nvSpPr>
            <p:cNvPr id="379" name="bk object 16"/>
            <p:cNvSpPr/>
            <p:nvPr/>
          </p:nvSpPr>
          <p:spPr>
            <a:xfrm>
              <a:off x="501767" y="1977404"/>
              <a:ext cx="866228" cy="37804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 発病または</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900" dirty="0" smtClean="0">
                  <a:latin typeface="ＭＳ ゴシック" panose="020B0609070205080204" pitchFamily="49" charset="-128"/>
                  <a:ea typeface="ＭＳ ゴシック" panose="020B0609070205080204" pitchFamily="49" charset="-128"/>
                </a:rPr>
                <a:t> 負傷の年月日</a:t>
              </a:r>
              <a:endParaRPr sz="900" dirty="0">
                <a:latin typeface="ＭＳ ゴシック" panose="020B0609070205080204" pitchFamily="49" charset="-128"/>
                <a:ea typeface="ＭＳ ゴシック" panose="020B0609070205080204" pitchFamily="49" charset="-128"/>
              </a:endParaRPr>
            </a:p>
          </p:txBody>
        </p:sp>
        <p:sp>
          <p:nvSpPr>
            <p:cNvPr id="380" name="bk object 16"/>
            <p:cNvSpPr/>
            <p:nvPr/>
          </p:nvSpPr>
          <p:spPr>
            <a:xfrm>
              <a:off x="501767" y="1476831"/>
              <a:ext cx="866228" cy="509003"/>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 傷病名</a:t>
              </a:r>
              <a:endParaRPr sz="900" dirty="0">
                <a:latin typeface="ＭＳ ゴシック" panose="020B0609070205080204" pitchFamily="49" charset="-128"/>
                <a:ea typeface="ＭＳ ゴシック" panose="020B0609070205080204" pitchFamily="49" charset="-128"/>
              </a:endParaRPr>
            </a:p>
          </p:txBody>
        </p:sp>
        <p:sp>
          <p:nvSpPr>
            <p:cNvPr id="381" name="bk object 16"/>
            <p:cNvSpPr/>
            <p:nvPr/>
          </p:nvSpPr>
          <p:spPr>
            <a:xfrm>
              <a:off x="501767" y="1181852"/>
              <a:ext cx="866228" cy="290859"/>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r>
                <a:rPr lang="ja-JP" altLang="en-US" sz="900" dirty="0" smtClean="0">
                  <a:latin typeface="ＭＳ ゴシック" panose="020B0609070205080204" pitchFamily="49" charset="-128"/>
                  <a:ea typeface="ＭＳ ゴシック" panose="020B0609070205080204" pitchFamily="49" charset="-128"/>
                </a:rPr>
                <a:t> 患者氏名</a:t>
              </a:r>
              <a:endParaRPr sz="900" dirty="0">
                <a:latin typeface="ＭＳ ゴシック" panose="020B0609070205080204" pitchFamily="49" charset="-128"/>
                <a:ea typeface="ＭＳ ゴシック" panose="020B0609070205080204" pitchFamily="49" charset="-128"/>
              </a:endParaRPr>
            </a:p>
          </p:txBody>
        </p:sp>
        <p:sp>
          <p:nvSpPr>
            <p:cNvPr id="382" name="object 6"/>
            <p:cNvSpPr/>
            <p:nvPr/>
          </p:nvSpPr>
          <p:spPr>
            <a:xfrm>
              <a:off x="287926" y="1172084"/>
              <a:ext cx="221737" cy="5065116"/>
            </a:xfrm>
            <a:custGeom>
              <a:avLst/>
              <a:gdLst/>
              <a:ahLst/>
              <a:cxnLst/>
              <a:rect l="l" t="t" r="r" b="b"/>
              <a:pathLst>
                <a:path w="216534" h="5364480">
                  <a:moveTo>
                    <a:pt x="215976" y="0"/>
                  </a:moveTo>
                  <a:lnTo>
                    <a:pt x="36004" y="0"/>
                  </a:lnTo>
                  <a:lnTo>
                    <a:pt x="22025" y="2839"/>
                  </a:lnTo>
                  <a:lnTo>
                    <a:pt x="10577" y="10571"/>
                  </a:lnTo>
                  <a:lnTo>
                    <a:pt x="2841" y="22015"/>
                  </a:lnTo>
                  <a:lnTo>
                    <a:pt x="0" y="35991"/>
                  </a:lnTo>
                  <a:lnTo>
                    <a:pt x="0" y="5328005"/>
                  </a:lnTo>
                  <a:lnTo>
                    <a:pt x="2841" y="5341989"/>
                  </a:lnTo>
                  <a:lnTo>
                    <a:pt x="10577" y="5353437"/>
                  </a:lnTo>
                  <a:lnTo>
                    <a:pt x="22025" y="5361170"/>
                  </a:lnTo>
                  <a:lnTo>
                    <a:pt x="36004" y="5364010"/>
                  </a:lnTo>
                  <a:lnTo>
                    <a:pt x="215976" y="5364010"/>
                  </a:lnTo>
                  <a:lnTo>
                    <a:pt x="215976" y="0"/>
                  </a:lnTo>
                  <a:close/>
                </a:path>
              </a:pathLst>
            </a:custGeom>
            <a:solidFill>
              <a:srgbClr val="727275"/>
            </a:solidFill>
          </p:spPr>
          <p:txBody>
            <a:bodyPr vert="eaVert" wrap="square" lIns="0" tIns="0" rIns="0" bIns="0" rtlCol="0" anchor="ctr"/>
            <a:lstStyle/>
            <a:p>
              <a:r>
                <a:rPr lang="ja-JP" altLang="en-US" sz="1050" b="1" dirty="0">
                  <a:solidFill>
                    <a:schemeClr val="bg1"/>
                  </a:solidFill>
                </a:rPr>
                <a:t>　</a:t>
              </a:r>
              <a:r>
                <a:rPr lang="ja-JP" altLang="en-US" sz="1050" b="1" dirty="0" smtClean="0">
                  <a:solidFill>
                    <a:schemeClr val="bg1"/>
                  </a:solidFill>
                </a:rPr>
                <a:t>　療</a:t>
              </a:r>
              <a:r>
                <a:rPr lang="ja-JP" altLang="en-US" sz="1000" b="1" dirty="0" smtClean="0">
                  <a:solidFill>
                    <a:schemeClr val="bg1"/>
                  </a:solidFill>
                </a:rPr>
                <a:t>養担当者が意見を記入するところ</a:t>
              </a:r>
              <a:endParaRPr sz="1000" b="1" dirty="0">
                <a:solidFill>
                  <a:schemeClr val="bg1"/>
                </a:solidFill>
              </a:endParaRPr>
            </a:p>
          </p:txBody>
        </p:sp>
        <p:sp>
          <p:nvSpPr>
            <p:cNvPr id="391" name="bk object 42"/>
            <p:cNvSpPr/>
            <p:nvPr/>
          </p:nvSpPr>
          <p:spPr>
            <a:xfrm>
              <a:off x="509663" y="3429245"/>
              <a:ext cx="6761707" cy="48863"/>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93" name="bk object 42"/>
            <p:cNvSpPr/>
            <p:nvPr/>
          </p:nvSpPr>
          <p:spPr>
            <a:xfrm flipV="1">
              <a:off x="501765" y="5143456"/>
              <a:ext cx="6769605" cy="158170"/>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94" name="bk object 42"/>
            <p:cNvSpPr/>
            <p:nvPr/>
          </p:nvSpPr>
          <p:spPr>
            <a:xfrm flipV="1">
              <a:off x="501765" y="4482417"/>
              <a:ext cx="6769934" cy="44683"/>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95" name="bk object 42"/>
            <p:cNvSpPr/>
            <p:nvPr/>
          </p:nvSpPr>
          <p:spPr>
            <a:xfrm flipV="1">
              <a:off x="2121092" y="3018114"/>
              <a:ext cx="5021015" cy="45719"/>
            </a:xfrm>
            <a:custGeom>
              <a:avLst/>
              <a:gdLst/>
              <a:ahLst/>
              <a:cxnLst/>
              <a:rect l="l" t="t" r="r" b="b"/>
              <a:pathLst>
                <a:path w="6696075">
                  <a:moveTo>
                    <a:pt x="0" y="0"/>
                  </a:moveTo>
                  <a:lnTo>
                    <a:pt x="6696036" y="0"/>
                  </a:lnTo>
                </a:path>
              </a:pathLst>
            </a:custGeom>
            <a:ln w="5461">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96" name="bk object 42"/>
            <p:cNvSpPr/>
            <p:nvPr/>
          </p:nvSpPr>
          <p:spPr>
            <a:xfrm flipV="1">
              <a:off x="2121092" y="3206170"/>
              <a:ext cx="5021015" cy="45719"/>
            </a:xfrm>
            <a:custGeom>
              <a:avLst/>
              <a:gdLst/>
              <a:ahLst/>
              <a:cxnLst/>
              <a:rect l="l" t="t" r="r" b="b"/>
              <a:pathLst>
                <a:path w="6696075">
                  <a:moveTo>
                    <a:pt x="0" y="0"/>
                  </a:moveTo>
                  <a:lnTo>
                    <a:pt x="6696036" y="0"/>
                  </a:lnTo>
                </a:path>
              </a:pathLst>
            </a:custGeom>
            <a:ln w="5461">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02" name="object 81"/>
            <p:cNvSpPr/>
            <p:nvPr/>
          </p:nvSpPr>
          <p:spPr>
            <a:xfrm>
              <a:off x="2617838" y="2868331"/>
              <a:ext cx="47314" cy="571310"/>
            </a:xfrm>
            <a:custGeom>
              <a:avLst/>
              <a:gdLst/>
              <a:ahLst/>
              <a:cxnLst/>
              <a:rect l="l" t="t" r="r" b="b"/>
              <a:pathLst>
                <a:path h="486410">
                  <a:moveTo>
                    <a:pt x="0" y="0"/>
                  </a:moveTo>
                  <a:lnTo>
                    <a:pt x="0" y="486016"/>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403" name="object 13"/>
            <p:cNvSpPr/>
            <p:nvPr/>
          </p:nvSpPr>
          <p:spPr>
            <a:xfrm flipH="1">
              <a:off x="5160552" y="3442627"/>
              <a:ext cx="45855" cy="525779"/>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04" name="bk object 42"/>
            <p:cNvSpPr/>
            <p:nvPr/>
          </p:nvSpPr>
          <p:spPr>
            <a:xfrm>
              <a:off x="5198531" y="3705516"/>
              <a:ext cx="2064755" cy="262888"/>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05" name="bk object 42"/>
            <p:cNvSpPr/>
            <p:nvPr/>
          </p:nvSpPr>
          <p:spPr>
            <a:xfrm>
              <a:off x="5199234" y="3968406"/>
              <a:ext cx="2072465" cy="314778"/>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06" name="object 78"/>
            <p:cNvSpPr txBox="1"/>
            <p:nvPr/>
          </p:nvSpPr>
          <p:spPr>
            <a:xfrm>
              <a:off x="1385998" y="2455235"/>
              <a:ext cx="2806688" cy="372363"/>
            </a:xfrm>
            <a:prstGeom prst="rect">
              <a:avLst/>
            </a:prstGeom>
          </p:spPr>
          <p:txBody>
            <a:bodyPr vert="horz" wrap="square" lIns="0" tIns="0" rIns="0" bIns="0" rtlCol="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□平成□令和　　　</a:t>
              </a:r>
              <a:r>
                <a:rPr sz="8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月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日から</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□平成□令和　　　年　　　月　 　 日まで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07" name="object 78"/>
            <p:cNvSpPr txBox="1"/>
            <p:nvPr/>
          </p:nvSpPr>
          <p:spPr>
            <a:xfrm>
              <a:off x="1392406" y="1989051"/>
              <a:ext cx="1761723" cy="383519"/>
            </a:xfrm>
            <a:prstGeom prst="rect">
              <a:avLst/>
            </a:prstGeom>
          </p:spPr>
          <p:txBody>
            <a:bodyPr vert="horz" wrap="square" lIns="0" tIns="0" rIns="0" bIns="0" rtlCol="0">
              <a:sp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□令和</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年　　　月</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日</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09" name="bk object 16"/>
            <p:cNvSpPr/>
            <p:nvPr/>
          </p:nvSpPr>
          <p:spPr>
            <a:xfrm>
              <a:off x="3827073" y="1476831"/>
              <a:ext cx="731226" cy="500573"/>
            </a:xfrm>
            <a:custGeom>
              <a:avLst/>
              <a:gdLst/>
              <a:ahLst/>
              <a:cxnLst/>
              <a:rect l="l" t="t" r="r" b="b"/>
              <a:pathLst>
                <a:path w="1871980" h="7490459">
                  <a:moveTo>
                    <a:pt x="1871992" y="0"/>
                  </a:moveTo>
                  <a:lnTo>
                    <a:pt x="35991" y="0"/>
                  </a:lnTo>
                  <a:lnTo>
                    <a:pt x="22015" y="2839"/>
                  </a:lnTo>
                  <a:lnTo>
                    <a:pt x="10571" y="10571"/>
                  </a:lnTo>
                  <a:lnTo>
                    <a:pt x="2839" y="22015"/>
                  </a:lnTo>
                  <a:lnTo>
                    <a:pt x="0" y="35991"/>
                  </a:lnTo>
                  <a:lnTo>
                    <a:pt x="0" y="7454061"/>
                  </a:lnTo>
                  <a:lnTo>
                    <a:pt x="2839" y="7468045"/>
                  </a:lnTo>
                  <a:lnTo>
                    <a:pt x="10571" y="7479493"/>
                  </a:lnTo>
                  <a:lnTo>
                    <a:pt x="22015" y="7487226"/>
                  </a:lnTo>
                  <a:lnTo>
                    <a:pt x="35991" y="7490066"/>
                  </a:lnTo>
                  <a:lnTo>
                    <a:pt x="1871992" y="7490066"/>
                  </a:lnTo>
                  <a:lnTo>
                    <a:pt x="1871992" y="0"/>
                  </a:lnTo>
                  <a:close/>
                </a:path>
              </a:pathLst>
            </a:custGeom>
            <a:solidFill>
              <a:schemeClr val="bg1">
                <a:lumMod val="75000"/>
              </a:schemeClr>
            </a:solidFill>
          </p:spPr>
          <p:txBody>
            <a:bodyPr wrap="square" lIns="36000" tIns="0" rIns="0" bIns="0" rtlCol="0" anchor="ctr" anchorCtr="0"/>
            <a:lstStyle/>
            <a:p>
              <a:pPr algn="ctr"/>
              <a:r>
                <a:rPr lang="ja-JP" altLang="en-US" sz="900" dirty="0" smtClean="0">
                  <a:latin typeface="ＭＳ ゴシック" panose="020B0609070205080204" pitchFamily="49" charset="-128"/>
                  <a:ea typeface="ＭＳ ゴシック" panose="020B0609070205080204" pitchFamily="49" charset="-128"/>
                </a:rPr>
                <a:t>発病または</a:t>
              </a:r>
              <a:endParaRPr lang="en-US" altLang="ja-JP" sz="900" dirty="0" smtClean="0">
                <a:latin typeface="ＭＳ ゴシック" panose="020B0609070205080204" pitchFamily="49" charset="-128"/>
                <a:ea typeface="ＭＳ ゴシック" panose="020B0609070205080204" pitchFamily="49" charset="-128"/>
              </a:endParaRPr>
            </a:p>
            <a:p>
              <a:pPr algn="ctr"/>
              <a:r>
                <a:rPr lang="ja-JP" altLang="en-US" sz="900" dirty="0" smtClean="0">
                  <a:latin typeface="ＭＳ ゴシック" panose="020B0609070205080204" pitchFamily="49" charset="-128"/>
                  <a:ea typeface="ＭＳ ゴシック" panose="020B0609070205080204" pitchFamily="49" charset="-128"/>
                </a:rPr>
                <a:t>負傷の原因</a:t>
              </a:r>
              <a:endParaRPr sz="900" dirty="0">
                <a:latin typeface="ＭＳ ゴシック" panose="020B0609070205080204" pitchFamily="49" charset="-128"/>
                <a:ea typeface="ＭＳ ゴシック" panose="020B0609070205080204" pitchFamily="49" charset="-128"/>
              </a:endParaRPr>
            </a:p>
          </p:txBody>
        </p:sp>
        <p:sp>
          <p:nvSpPr>
            <p:cNvPr id="416" name="テキスト ボックス 415"/>
            <p:cNvSpPr txBox="1"/>
            <p:nvPr/>
          </p:nvSpPr>
          <p:spPr>
            <a:xfrm>
              <a:off x="2617841" y="2878959"/>
              <a:ext cx="4540152" cy="213011"/>
            </a:xfrm>
            <a:prstGeom prst="rect">
              <a:avLst/>
            </a:prstGeom>
            <a:noFill/>
          </p:spPr>
          <p:txBody>
            <a:bodyPr wrap="square" lIns="36000" tIns="0" rIns="0" bIns="0" rtlCol="0" anchor="ctr" anchorCtr="0">
              <a:noAutofit/>
            </a:bodyPr>
            <a:lstStyle/>
            <a:p>
              <a:r>
                <a:rPr lang="en-US" altLang="ja-JP" sz="800" dirty="0" smtClean="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417" name="テキスト ボックス 416"/>
            <p:cNvSpPr txBox="1"/>
            <p:nvPr/>
          </p:nvSpPr>
          <p:spPr>
            <a:xfrm>
              <a:off x="2617839" y="3063833"/>
              <a:ext cx="4522840" cy="197308"/>
            </a:xfrm>
            <a:prstGeom prst="rect">
              <a:avLst/>
            </a:prstGeom>
            <a:noFill/>
          </p:spPr>
          <p:txBody>
            <a:bodyPr wrap="square" lIns="36000" tIns="0" rIns="0" bIns="0" rtlCol="0" anchor="ctr" anchorCtr="0">
              <a:noAutofit/>
            </a:bodyPr>
            <a:lstStyle/>
            <a:p>
              <a:r>
                <a:rPr lang="en-US" altLang="ja-JP" sz="800" dirty="0" smtClean="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418" name="テキスト ボックス 417"/>
            <p:cNvSpPr txBox="1"/>
            <p:nvPr/>
          </p:nvSpPr>
          <p:spPr>
            <a:xfrm>
              <a:off x="2617840" y="3251889"/>
              <a:ext cx="4533683" cy="161565"/>
            </a:xfrm>
            <a:prstGeom prst="rect">
              <a:avLst/>
            </a:prstGeom>
            <a:noFill/>
          </p:spPr>
          <p:txBody>
            <a:bodyPr wrap="square" lIns="36000" tIns="0" rIns="0" bIns="0" rtlCol="0" anchor="ctr" anchorCtr="0">
              <a:noAutofit/>
            </a:bodyPr>
            <a:lstStyle/>
            <a:p>
              <a:r>
                <a:rPr lang="en-US" altLang="ja-JP" sz="800" dirty="0" smtClean="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419" name="object 72"/>
            <p:cNvSpPr txBox="1"/>
            <p:nvPr/>
          </p:nvSpPr>
          <p:spPr>
            <a:xfrm>
              <a:off x="545977" y="5417017"/>
              <a:ext cx="3646710" cy="595780"/>
            </a:xfrm>
            <a:prstGeom prst="rect">
              <a:avLst/>
            </a:prstGeom>
          </p:spPr>
          <p:txBody>
            <a:bodyPr vert="horz" wrap="square" lIns="36000" tIns="0" rIns="0" bIns="0" rtlCol="0" anchor="ctr" anchorCtr="0">
              <a:noAutofit/>
            </a:bodyPr>
            <a:lstStyle/>
            <a:p>
              <a:pPr marL="12700">
                <a:lnSpc>
                  <a:spcPct val="150000"/>
                </a:lnSpc>
              </a:pPr>
              <a:r>
                <a:rPr lang="ja-JP" altLang="en-US" sz="800" dirty="0" smtClean="0">
                  <a:latin typeface="ＭＳ ゴシック" panose="020B0609070205080204" pitchFamily="49" charset="-128"/>
                  <a:ea typeface="ＭＳ ゴシック" panose="020B0609070205080204" pitchFamily="49" charset="-128"/>
                  <a:cs typeface="Meiryo UI"/>
                </a:rPr>
                <a:t>上記のとおり相違ないことを証明する。　　　</a:t>
              </a:r>
              <a:endParaRPr lang="en-US" altLang="ja-JP" sz="800" dirty="0" smtClean="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　</a:t>
              </a:r>
              <a:r>
                <a:rPr lang="ja-JP" altLang="en-US" sz="800" dirty="0" smtClean="0">
                  <a:latin typeface="ＭＳ ゴシック" panose="020B0609070205080204" pitchFamily="49" charset="-128"/>
                  <a:ea typeface="ＭＳ ゴシック" panose="020B0609070205080204" pitchFamily="49" charset="-128"/>
                  <a:cs typeface="Meiryo UI"/>
                </a:rPr>
                <a:t>　　　　　　　　　　　　　　　　　　　　医療機関の所在地　　　　　　　　　　　　　　　　　　　　</a:t>
              </a:r>
              <a:endParaRPr lang="en-US" altLang="ja-JP" sz="800" dirty="0" smtClean="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latin typeface="ＭＳ ゴシック" panose="020B0609070205080204" pitchFamily="49" charset="-128"/>
                  <a:ea typeface="ＭＳ ゴシック" panose="020B0609070205080204" pitchFamily="49" charset="-128"/>
                  <a:cs typeface="Meiryo UI"/>
                </a:rPr>
                <a:t>　　令和　　　年　　　月　　　日　　　　　医療機関の名称</a:t>
              </a:r>
              <a:endParaRPr lang="en-US" altLang="ja-JP" sz="800" dirty="0" smtClean="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latin typeface="ＭＳ ゴシック" panose="020B0609070205080204" pitchFamily="49" charset="-128"/>
                  <a:ea typeface="ＭＳ ゴシック" panose="020B0609070205080204" pitchFamily="49" charset="-128"/>
                  <a:cs typeface="Meiryo UI"/>
                </a:rPr>
                <a:t>　　　　　　　　　　　　　　　　　　　　　医師の氏名</a:t>
              </a:r>
              <a:endParaRPr lang="en-US" altLang="ja-JP" sz="800" dirty="0" smtClean="0">
                <a:latin typeface="ＭＳ ゴシック" panose="020B0609070205080204" pitchFamily="49" charset="-128"/>
                <a:ea typeface="ＭＳ ゴシック" panose="020B0609070205080204" pitchFamily="49" charset="-128"/>
                <a:cs typeface="Meiryo UI"/>
              </a:endParaRPr>
            </a:p>
          </p:txBody>
        </p:sp>
        <p:sp>
          <p:nvSpPr>
            <p:cNvPr id="421" name="object 131"/>
            <p:cNvSpPr txBox="1"/>
            <p:nvPr/>
          </p:nvSpPr>
          <p:spPr>
            <a:xfrm>
              <a:off x="4449415" y="6052652"/>
              <a:ext cx="2134269" cy="124334"/>
            </a:xfrm>
            <a:prstGeom prst="rect">
              <a:avLst/>
            </a:prstGeom>
          </p:spPr>
          <p:txBody>
            <a:bodyPr vert="horz" wrap="square" lIns="0" tIns="0" rIns="0" bIns="0" rtlCol="0">
              <a:spAutoFit/>
            </a:bodyPr>
            <a:lstStyle/>
            <a:p>
              <a:pPr marL="12700"/>
              <a:r>
                <a:rPr lang="ja-JP" altLang="en-US" sz="800" dirty="0">
                  <a:solidFill>
                    <a:srgbClr val="231F20"/>
                  </a:solidFill>
                  <a:latin typeface="Meiryo UI"/>
                  <a:cs typeface="Meiryo UI"/>
                </a:rPr>
                <a:t>電話</a:t>
              </a:r>
              <a:r>
                <a:rPr lang="ja-JP" altLang="en-US" sz="800" dirty="0" smtClean="0">
                  <a:solidFill>
                    <a:srgbClr val="231F20"/>
                  </a:solidFill>
                  <a:latin typeface="Meiryo UI"/>
                  <a:cs typeface="Meiryo UI"/>
                </a:rPr>
                <a:t>　　　　　　　　　</a:t>
              </a:r>
              <a:r>
                <a:rPr sz="800" dirty="0" smtClean="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a:t>
              </a:r>
              <a:endParaRPr sz="800" dirty="0">
                <a:latin typeface="ＭＳ ゴシック" panose="020B0609070205080204" pitchFamily="49" charset="-128"/>
                <a:ea typeface="ＭＳ ゴシック" panose="020B0609070205080204" pitchFamily="49" charset="-128"/>
                <a:cs typeface="Meiryo UI"/>
              </a:endParaRPr>
            </a:p>
          </p:txBody>
        </p:sp>
        <p:pic>
          <p:nvPicPr>
            <p:cNvPr id="42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893" y="5724974"/>
              <a:ext cx="392785" cy="389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3" name="object 78"/>
            <p:cNvSpPr txBox="1"/>
            <p:nvPr/>
          </p:nvSpPr>
          <p:spPr>
            <a:xfrm>
              <a:off x="5223167" y="3456282"/>
              <a:ext cx="2001528" cy="198143"/>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手術年月日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年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29" name="object 72"/>
            <p:cNvSpPr txBox="1"/>
            <p:nvPr/>
          </p:nvSpPr>
          <p:spPr>
            <a:xfrm>
              <a:off x="1757007" y="2924677"/>
              <a:ext cx="350329" cy="461862"/>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診療</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に○</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30" name="object 13"/>
            <p:cNvSpPr/>
            <p:nvPr/>
          </p:nvSpPr>
          <p:spPr>
            <a:xfrm>
              <a:off x="1718657" y="2878959"/>
              <a:ext cx="76700" cy="550381"/>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31" name="object 78"/>
            <p:cNvSpPr txBox="1"/>
            <p:nvPr/>
          </p:nvSpPr>
          <p:spPr>
            <a:xfrm>
              <a:off x="2445711" y="2892466"/>
              <a:ext cx="141157" cy="178499"/>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32" name="object 78"/>
            <p:cNvSpPr txBox="1"/>
            <p:nvPr/>
          </p:nvSpPr>
          <p:spPr>
            <a:xfrm>
              <a:off x="2445624" y="3091971"/>
              <a:ext cx="141157" cy="178499"/>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33" name="object 78"/>
            <p:cNvSpPr txBox="1"/>
            <p:nvPr/>
          </p:nvSpPr>
          <p:spPr>
            <a:xfrm>
              <a:off x="2445624" y="3261142"/>
              <a:ext cx="141157" cy="178499"/>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34" name="object 78"/>
            <p:cNvSpPr txBox="1"/>
            <p:nvPr/>
          </p:nvSpPr>
          <p:spPr>
            <a:xfrm>
              <a:off x="1515168" y="3234955"/>
              <a:ext cx="141157" cy="178499"/>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436" name="object 13"/>
            <p:cNvSpPr/>
            <p:nvPr/>
          </p:nvSpPr>
          <p:spPr>
            <a:xfrm flipH="1">
              <a:off x="3645630" y="1472712"/>
              <a:ext cx="181441" cy="890388"/>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437" name="bk object 42"/>
            <p:cNvSpPr/>
            <p:nvPr/>
          </p:nvSpPr>
          <p:spPr>
            <a:xfrm>
              <a:off x="501766" y="1962323"/>
              <a:ext cx="6769932" cy="44683"/>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86" name="object 21"/>
            <p:cNvSpPr/>
            <p:nvPr/>
          </p:nvSpPr>
          <p:spPr>
            <a:xfrm>
              <a:off x="287925" y="1172084"/>
              <a:ext cx="6983773" cy="5065116"/>
            </a:xfrm>
            <a:custGeom>
              <a:avLst/>
              <a:gdLst/>
              <a:ahLst/>
              <a:cxnLst/>
              <a:rect l="l" t="t" r="r" b="b"/>
              <a:pathLst>
                <a:path w="6912609" h="4608195">
                  <a:moveTo>
                    <a:pt x="6912013" y="4572012"/>
                  </a:moveTo>
                  <a:lnTo>
                    <a:pt x="6909173" y="4585996"/>
                  </a:lnTo>
                  <a:lnTo>
                    <a:pt x="6901440" y="4597444"/>
                  </a:lnTo>
                  <a:lnTo>
                    <a:pt x="6889992" y="4605177"/>
                  </a:lnTo>
                  <a:lnTo>
                    <a:pt x="6876008" y="4608017"/>
                  </a:lnTo>
                  <a:lnTo>
                    <a:pt x="35991" y="4608017"/>
                  </a:lnTo>
                  <a:lnTo>
                    <a:pt x="22015" y="4605177"/>
                  </a:lnTo>
                  <a:lnTo>
                    <a:pt x="10571" y="4597444"/>
                  </a:lnTo>
                  <a:lnTo>
                    <a:pt x="2839" y="4585996"/>
                  </a:lnTo>
                  <a:lnTo>
                    <a:pt x="0" y="4572012"/>
                  </a:lnTo>
                  <a:lnTo>
                    <a:pt x="0" y="35991"/>
                  </a:lnTo>
                  <a:lnTo>
                    <a:pt x="2839" y="22015"/>
                  </a:lnTo>
                  <a:lnTo>
                    <a:pt x="10571" y="10571"/>
                  </a:lnTo>
                  <a:lnTo>
                    <a:pt x="22015" y="2839"/>
                  </a:lnTo>
                  <a:lnTo>
                    <a:pt x="35991" y="0"/>
                  </a:lnTo>
                  <a:lnTo>
                    <a:pt x="6876008" y="0"/>
                  </a:lnTo>
                  <a:lnTo>
                    <a:pt x="6889992" y="2839"/>
                  </a:lnTo>
                  <a:lnTo>
                    <a:pt x="6901440" y="10571"/>
                  </a:lnTo>
                  <a:lnTo>
                    <a:pt x="6909173" y="22015"/>
                  </a:lnTo>
                  <a:lnTo>
                    <a:pt x="6912013" y="35991"/>
                  </a:lnTo>
                  <a:lnTo>
                    <a:pt x="6912013" y="4572012"/>
                  </a:lnTo>
                  <a:close/>
                </a:path>
              </a:pathLst>
            </a:custGeom>
            <a:ln w="28803">
              <a:solidFill>
                <a:srgbClr val="221915"/>
              </a:solidFill>
            </a:ln>
          </p:spPr>
          <p:txBody>
            <a:bodyPr wrap="square" lIns="0" tIns="0" rIns="0" bIns="0" rtlCol="0"/>
            <a:lstStyle/>
            <a:p>
              <a:endParaRPr/>
            </a:p>
          </p:txBody>
        </p:sp>
        <p:sp>
          <p:nvSpPr>
            <p:cNvPr id="388" name="bk object 42"/>
            <p:cNvSpPr/>
            <p:nvPr/>
          </p:nvSpPr>
          <p:spPr>
            <a:xfrm flipV="1">
              <a:off x="501765" y="2309734"/>
              <a:ext cx="6769932" cy="44683"/>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87" name="bk object 42"/>
            <p:cNvSpPr/>
            <p:nvPr/>
          </p:nvSpPr>
          <p:spPr>
            <a:xfrm>
              <a:off x="501766" y="1472742"/>
              <a:ext cx="6769931" cy="44683"/>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90" name="bk object 42"/>
            <p:cNvSpPr/>
            <p:nvPr/>
          </p:nvSpPr>
          <p:spPr>
            <a:xfrm>
              <a:off x="501765" y="2868332"/>
              <a:ext cx="6769932" cy="55309"/>
            </a:xfrm>
            <a:custGeom>
              <a:avLst/>
              <a:gdLst/>
              <a:ahLst/>
              <a:cxnLst/>
              <a:rect l="l" t="t" r="r" b="b"/>
              <a:pathLst>
                <a:path w="6696075">
                  <a:moveTo>
                    <a:pt x="0" y="0"/>
                  </a:moveTo>
                  <a:lnTo>
                    <a:pt x="6696036"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438" name="正方形/長方形 437"/>
          <p:cNvSpPr/>
          <p:nvPr/>
        </p:nvSpPr>
        <p:spPr>
          <a:xfrm>
            <a:off x="2327798" y="10300708"/>
            <a:ext cx="2803420" cy="229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dirty="0">
                <a:solidFill>
                  <a:schemeClr val="tx1"/>
                </a:solidFill>
              </a:rPr>
              <a:t>三協・立山</a:t>
            </a:r>
            <a:r>
              <a:rPr kumimoji="1" lang="ja-JP" altLang="en-US" sz="900" dirty="0">
                <a:solidFill>
                  <a:schemeClr val="tx1"/>
                </a:solidFill>
              </a:rPr>
              <a:t>健康保険組合</a:t>
            </a:r>
          </a:p>
        </p:txBody>
      </p:sp>
      <p:sp>
        <p:nvSpPr>
          <p:cNvPr id="439" name="object 78"/>
          <p:cNvSpPr txBox="1"/>
          <p:nvPr/>
        </p:nvSpPr>
        <p:spPr>
          <a:xfrm>
            <a:off x="3321050" y="5950843"/>
            <a:ext cx="499901" cy="369332"/>
          </a:xfrm>
          <a:prstGeom prst="rect">
            <a:avLst/>
          </a:prstGeom>
        </p:spPr>
        <p:txBody>
          <a:bodyPr vert="horz" wrap="square" lIns="0" tIns="0" rIns="0" bIns="0" rtlCol="0">
            <a:sp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□発病</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□負傷</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3" name="グループ化 2"/>
          <p:cNvGrpSpPr/>
          <p:nvPr/>
        </p:nvGrpSpPr>
        <p:grpSpPr>
          <a:xfrm>
            <a:off x="441699" y="478280"/>
            <a:ext cx="6747976" cy="4544044"/>
            <a:chOff x="324396" y="497856"/>
            <a:chExt cx="6747976" cy="4544044"/>
          </a:xfrm>
        </p:grpSpPr>
        <p:sp>
          <p:nvSpPr>
            <p:cNvPr id="8" name="object 17"/>
            <p:cNvSpPr/>
            <p:nvPr/>
          </p:nvSpPr>
          <p:spPr>
            <a:xfrm>
              <a:off x="5199056" y="498189"/>
              <a:ext cx="1838830" cy="322341"/>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85000"/>
              </a:schemeClr>
            </a:solidFill>
            <a:ln w="28575">
              <a:noFill/>
            </a:ln>
          </p:spPr>
          <p:txBody>
            <a:bodyPr wrap="square" lIns="0" tIns="0" rIns="0" bIns="0" rtlCol="0" anchor="ctr" anchorCtr="1"/>
            <a:lstStyle/>
            <a:p>
              <a:r>
                <a:rPr lang="ja-JP" altLang="en-US" sz="1000" b="1" dirty="0" smtClean="0">
                  <a:latin typeface="ＭＳ ゴシック" panose="020B0609070205080204" pitchFamily="49" charset="-128"/>
                  <a:ea typeface="ＭＳ ゴシック" panose="020B0609070205080204" pitchFamily="49" charset="-128"/>
                </a:rPr>
                <a:t>事業主記入用</a:t>
              </a:r>
              <a:endParaRPr sz="1000" b="1" dirty="0">
                <a:latin typeface="ＭＳ ゴシック" panose="020B0609070205080204" pitchFamily="49" charset="-128"/>
                <a:ea typeface="ＭＳ ゴシック" panose="020B0609070205080204" pitchFamily="49" charset="-128"/>
              </a:endParaRPr>
            </a:p>
          </p:txBody>
        </p:sp>
        <p:sp>
          <p:nvSpPr>
            <p:cNvPr id="20" name="object 13"/>
            <p:cNvSpPr/>
            <p:nvPr/>
          </p:nvSpPr>
          <p:spPr>
            <a:xfrm>
              <a:off x="547271" y="1233479"/>
              <a:ext cx="6525100" cy="202017"/>
            </a:xfrm>
            <a:custGeom>
              <a:avLst/>
              <a:gdLst/>
              <a:ahLst/>
              <a:cxnLst/>
              <a:rect l="l" t="t" r="r" b="b"/>
              <a:pathLst>
                <a:path w="6696075" h="198119">
                  <a:moveTo>
                    <a:pt x="6695998" y="198005"/>
                  </a:moveTo>
                  <a:lnTo>
                    <a:pt x="0" y="198005"/>
                  </a:lnTo>
                  <a:lnTo>
                    <a:pt x="0" y="0"/>
                  </a:lnTo>
                  <a:lnTo>
                    <a:pt x="6695998" y="0"/>
                  </a:lnTo>
                  <a:lnTo>
                    <a:pt x="6695998" y="198005"/>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900" dirty="0" smtClean="0">
                  <a:solidFill>
                    <a:prstClr val="black"/>
                  </a:solidFill>
                  <a:latin typeface="ＭＳ ゴシック" panose="020B0609070205080204" pitchFamily="49" charset="-128"/>
                  <a:ea typeface="ＭＳ ゴシック" panose="020B0609070205080204" pitchFamily="49" charset="-128"/>
                </a:rPr>
                <a:t>上記の期間を含む賃金計算期間の賃金支給状況をご記入ください。　　　　　（ </a:t>
              </a:r>
              <a:r>
                <a:rPr lang="ja-JP" altLang="en-US" sz="800" dirty="0" smtClean="0">
                  <a:solidFill>
                    <a:prstClr val="black"/>
                  </a:solidFill>
                  <a:latin typeface="ＭＳ ゴシック" panose="020B0609070205080204" pitchFamily="49" charset="-128"/>
                  <a:ea typeface="ＭＳ ゴシック" panose="020B0609070205080204" pitchFamily="49" charset="-128"/>
                </a:rPr>
                <a:t>全</a:t>
              </a:r>
              <a:r>
                <a:rPr lang="ja-JP" altLang="en-US" sz="7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全額　半</a:t>
              </a:r>
              <a:r>
                <a:rPr lang="ja-JP" altLang="en-US" sz="7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半額　日</a:t>
              </a:r>
              <a:r>
                <a:rPr lang="ja-JP" altLang="en-US" sz="7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日割 ）</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33" name="object 12"/>
            <p:cNvSpPr/>
            <p:nvPr/>
          </p:nvSpPr>
          <p:spPr>
            <a:xfrm>
              <a:off x="537771" y="497856"/>
              <a:ext cx="831930" cy="322340"/>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r>
                <a:rPr lang="ja-JP" altLang="en-US" sz="900" dirty="0" smtClean="0">
                  <a:solidFill>
                    <a:prstClr val="black"/>
                  </a:solidFill>
                  <a:latin typeface="ＭＳ ゴシック" panose="020B0609070205080204" pitchFamily="49" charset="-128"/>
                  <a:ea typeface="ＭＳ ゴシック" panose="020B0609070205080204" pitchFamily="49" charset="-128"/>
                </a:rPr>
                <a:t> 被保険者氏名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37" name="object 24"/>
            <p:cNvSpPr/>
            <p:nvPr/>
          </p:nvSpPr>
          <p:spPr>
            <a:xfrm flipV="1">
              <a:off x="539369" y="1196854"/>
              <a:ext cx="6533002" cy="45719"/>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solidFill>
                  <a:prstClr val="black"/>
                </a:solidFill>
              </a:endParaRPr>
            </a:p>
          </p:txBody>
        </p:sp>
        <p:sp>
          <p:nvSpPr>
            <p:cNvPr id="62" name="object 49"/>
            <p:cNvSpPr/>
            <p:nvPr/>
          </p:nvSpPr>
          <p:spPr>
            <a:xfrm flipV="1">
              <a:off x="540297" y="3868657"/>
              <a:ext cx="6532075" cy="45719"/>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solidFill>
                  <a:prstClr val="black"/>
                </a:solidFill>
              </a:endParaRPr>
            </a:p>
          </p:txBody>
        </p:sp>
        <p:sp>
          <p:nvSpPr>
            <p:cNvPr id="66" name="テキスト ボックス 65"/>
            <p:cNvSpPr txBox="1"/>
            <p:nvPr/>
          </p:nvSpPr>
          <p:spPr>
            <a:xfrm>
              <a:off x="559727" y="1466709"/>
              <a:ext cx="237585" cy="2090283"/>
            </a:xfrm>
            <a:prstGeom prst="rect">
              <a:avLst/>
            </a:prstGeom>
            <a:noFill/>
          </p:spPr>
          <p:txBody>
            <a:bodyPr vert="eaVert" wrap="square" lIns="0" tIns="0" rIns="0" bIns="72000" rtlCol="0" anchor="ctr" anchorCtr="0">
              <a:noAutofit/>
            </a:bodyPr>
            <a:lstStyle/>
            <a:p>
              <a:pPr algn="r"/>
              <a:r>
                <a:rPr lang="ja-JP" altLang="en-US" sz="800" dirty="0" smtClean="0">
                  <a:solidFill>
                    <a:prstClr val="black"/>
                  </a:solidFill>
                  <a:latin typeface="ＭＳ ゴシック" panose="020B0609070205080204" pitchFamily="49" charset="-128"/>
                  <a:ea typeface="ＭＳ ゴシック" panose="020B0609070205080204" pitchFamily="49" charset="-128"/>
                </a:rPr>
                <a:t>上記労務に服さなかった期間の賃金内訳</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grpSp>
          <p:nvGrpSpPr>
            <p:cNvPr id="2" name="グループ化 1"/>
            <p:cNvGrpSpPr/>
            <p:nvPr/>
          </p:nvGrpSpPr>
          <p:grpSpPr>
            <a:xfrm>
              <a:off x="797311" y="1435496"/>
              <a:ext cx="6275061" cy="2121498"/>
              <a:chOff x="752719" y="2197340"/>
              <a:chExt cx="4509400" cy="1925726"/>
            </a:xfrm>
          </p:grpSpPr>
          <p:sp>
            <p:nvSpPr>
              <p:cNvPr id="41" name="object 28"/>
              <p:cNvSpPr/>
              <p:nvPr/>
            </p:nvSpPr>
            <p:spPr>
              <a:xfrm>
                <a:off x="752719" y="2197340"/>
                <a:ext cx="32855" cy="1925725"/>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42" name="object 29"/>
              <p:cNvSpPr/>
              <p:nvPr/>
            </p:nvSpPr>
            <p:spPr>
              <a:xfrm>
                <a:off x="1314105" y="2218336"/>
                <a:ext cx="205943" cy="1904729"/>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43" name="object 30"/>
              <p:cNvSpPr/>
              <p:nvPr/>
            </p:nvSpPr>
            <p:spPr>
              <a:xfrm>
                <a:off x="2613901" y="2218335"/>
                <a:ext cx="76994" cy="1904731"/>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44" name="object 31"/>
              <p:cNvSpPr/>
              <p:nvPr/>
            </p:nvSpPr>
            <p:spPr>
              <a:xfrm>
                <a:off x="3935895" y="2216708"/>
                <a:ext cx="130376" cy="1897392"/>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54" name="object 41"/>
              <p:cNvSpPr/>
              <p:nvPr/>
            </p:nvSpPr>
            <p:spPr>
              <a:xfrm>
                <a:off x="752720" y="2625356"/>
                <a:ext cx="4509398"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55" name="object 42"/>
              <p:cNvSpPr/>
              <p:nvPr/>
            </p:nvSpPr>
            <p:spPr>
              <a:xfrm flipV="1">
                <a:off x="752720" y="2825036"/>
                <a:ext cx="4509399" cy="163278"/>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56" name="object 43"/>
              <p:cNvSpPr/>
              <p:nvPr/>
            </p:nvSpPr>
            <p:spPr>
              <a:xfrm flipV="1">
                <a:off x="752720" y="3137584"/>
                <a:ext cx="4509399"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57" name="object 44"/>
              <p:cNvSpPr/>
              <p:nvPr/>
            </p:nvSpPr>
            <p:spPr>
              <a:xfrm flipV="1">
                <a:off x="752720" y="3326377"/>
                <a:ext cx="4509399"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58" name="object 45"/>
              <p:cNvSpPr/>
              <p:nvPr/>
            </p:nvSpPr>
            <p:spPr>
              <a:xfrm>
                <a:off x="752720" y="3556669"/>
                <a:ext cx="4504674"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59" name="object 46"/>
              <p:cNvSpPr/>
              <p:nvPr/>
            </p:nvSpPr>
            <p:spPr>
              <a:xfrm flipV="1">
                <a:off x="752720" y="3703975"/>
                <a:ext cx="4509399"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60" name="object 47"/>
              <p:cNvSpPr/>
              <p:nvPr/>
            </p:nvSpPr>
            <p:spPr>
              <a:xfrm flipV="1">
                <a:off x="752720" y="3892770"/>
                <a:ext cx="4509399"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61" name="object 48"/>
              <p:cNvSpPr/>
              <p:nvPr/>
            </p:nvSpPr>
            <p:spPr>
              <a:xfrm flipV="1">
                <a:off x="752720" y="4081564"/>
                <a:ext cx="4509399" cy="41500"/>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64" name="object 51"/>
              <p:cNvSpPr/>
              <p:nvPr/>
            </p:nvSpPr>
            <p:spPr>
              <a:xfrm>
                <a:off x="1314105" y="2394109"/>
                <a:ext cx="3943289" cy="139507"/>
              </a:xfrm>
              <a:custGeom>
                <a:avLst/>
                <a:gdLst/>
                <a:ahLst/>
                <a:cxnLst/>
                <a:rect l="l" t="t" r="r" b="b"/>
                <a:pathLst>
                  <a:path w="3240404">
                    <a:moveTo>
                      <a:pt x="0" y="0"/>
                    </a:moveTo>
                    <a:lnTo>
                      <a:pt x="3240036" y="0"/>
                    </a:lnTo>
                  </a:path>
                </a:pathLst>
              </a:custGeom>
              <a:ln w="5397">
                <a:solidFill>
                  <a:srgbClr val="221915"/>
                </a:solidFill>
              </a:ln>
            </p:spPr>
            <p:txBody>
              <a:bodyPr wrap="square" lIns="0" tIns="0" rIns="0" bIns="0" rtlCol="0"/>
              <a:lstStyle/>
              <a:p>
                <a:endParaRPr>
                  <a:solidFill>
                    <a:prstClr val="black"/>
                  </a:solidFill>
                </a:endParaRPr>
              </a:p>
            </p:txBody>
          </p:sp>
          <p:sp>
            <p:nvSpPr>
              <p:cNvPr id="65" name="object 52"/>
              <p:cNvSpPr/>
              <p:nvPr/>
            </p:nvSpPr>
            <p:spPr>
              <a:xfrm>
                <a:off x="762292" y="2211638"/>
                <a:ext cx="552623" cy="413719"/>
              </a:xfrm>
              <a:custGeom>
                <a:avLst/>
                <a:gdLst/>
                <a:ahLst/>
                <a:cxnLst/>
                <a:rect l="l" t="t" r="r" b="b"/>
                <a:pathLst>
                  <a:path w="720090" h="576579">
                    <a:moveTo>
                      <a:pt x="720001" y="575995"/>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67" name="テキスト ボックス 66"/>
              <p:cNvSpPr txBox="1"/>
              <p:nvPr/>
            </p:nvSpPr>
            <p:spPr>
              <a:xfrm>
                <a:off x="1035292" y="2218336"/>
                <a:ext cx="265529" cy="200347"/>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月</a:t>
                </a:r>
              </a:p>
            </p:txBody>
          </p:sp>
          <p:sp>
            <p:nvSpPr>
              <p:cNvPr id="68" name="テキスト ボックス 67"/>
              <p:cNvSpPr txBox="1"/>
              <p:nvPr/>
            </p:nvSpPr>
            <p:spPr>
              <a:xfrm>
                <a:off x="781846" y="2400805"/>
                <a:ext cx="253446" cy="185909"/>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区分</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0" name="テキスト ボックス 69"/>
              <p:cNvSpPr txBox="1"/>
              <p:nvPr/>
            </p:nvSpPr>
            <p:spPr>
              <a:xfrm>
                <a:off x="776033" y="2666856"/>
                <a:ext cx="533096" cy="158178"/>
              </a:xfrm>
              <a:prstGeom prst="rect">
                <a:avLst/>
              </a:prstGeom>
              <a:noFill/>
            </p:spPr>
            <p:txBody>
              <a:bodyPr wrap="square" lIns="36000" tIns="0" rIns="0" bIns="0" rtlCol="0" anchor="ctr" anchorCtr="0">
                <a:noAutofit/>
              </a:bodyPr>
              <a:lstStyle/>
              <a:p>
                <a:r>
                  <a:rPr lang="ja-JP" altLang="en-US" sz="800" dirty="0" smtClean="0">
                    <a:solidFill>
                      <a:prstClr val="black"/>
                    </a:solidFill>
                    <a:latin typeface="ＭＳ ゴシック" panose="020B0609070205080204" pitchFamily="49" charset="-128"/>
                    <a:ea typeface="ＭＳ ゴシック" panose="020B0609070205080204" pitchFamily="49" charset="-128"/>
                  </a:rPr>
                  <a:t>基 本 給</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1" name="テキスト ボックス 70"/>
              <p:cNvSpPr txBox="1"/>
              <p:nvPr/>
            </p:nvSpPr>
            <p:spPr>
              <a:xfrm>
                <a:off x="769146" y="2825035"/>
                <a:ext cx="534704" cy="149441"/>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通勤手当</a:t>
                </a:r>
              </a:p>
            </p:txBody>
          </p:sp>
          <p:sp>
            <p:nvSpPr>
              <p:cNvPr id="73" name="テキスト ボックス 72"/>
              <p:cNvSpPr txBox="1"/>
              <p:nvPr/>
            </p:nvSpPr>
            <p:spPr>
              <a:xfrm>
                <a:off x="776033" y="2998221"/>
                <a:ext cx="394404" cy="15925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家族</a:t>
                </a:r>
                <a:r>
                  <a:rPr lang="ja-JP" altLang="en-US" sz="800" dirty="0" smtClean="0">
                    <a:solidFill>
                      <a:prstClr val="black"/>
                    </a:solidFill>
                    <a:latin typeface="ＭＳ ゴシック" panose="020B0609070205080204" pitchFamily="49" charset="-128"/>
                    <a:ea typeface="ＭＳ ゴシック" panose="020B0609070205080204" pitchFamily="49" charset="-128"/>
                  </a:rPr>
                  <a:t>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769147" y="3168148"/>
                <a:ext cx="456373" cy="181107"/>
              </a:xfrm>
              <a:prstGeom prst="rect">
                <a:avLst/>
              </a:prstGeom>
              <a:noFill/>
            </p:spPr>
            <p:txBody>
              <a:bodyPr wrap="square" lIns="36000" tIns="0" rIns="0" bIns="0" rtlCol="0" anchor="ctr" anchorCtr="0">
                <a:noAutofit/>
              </a:bodyPr>
              <a:lstStyle/>
              <a:p>
                <a:r>
                  <a:rPr lang="ja-JP" altLang="en-US" sz="800" dirty="0" smtClean="0">
                    <a:solidFill>
                      <a:prstClr val="black"/>
                    </a:solidFill>
                    <a:latin typeface="ＭＳ ゴシック" panose="020B0609070205080204" pitchFamily="49" charset="-128"/>
                    <a:ea typeface="ＭＳ ゴシック" panose="020B0609070205080204" pitchFamily="49" charset="-128"/>
                  </a:rPr>
                  <a:t>営業手当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5" name="テキスト ボックス 74"/>
              <p:cNvSpPr txBox="1"/>
              <p:nvPr/>
            </p:nvSpPr>
            <p:spPr>
              <a:xfrm>
                <a:off x="776033" y="3365719"/>
                <a:ext cx="470080" cy="184011"/>
              </a:xfrm>
              <a:prstGeom prst="rect">
                <a:avLst/>
              </a:prstGeom>
              <a:noFill/>
            </p:spPr>
            <p:txBody>
              <a:bodyPr wrap="square" lIns="36000" tIns="0" rIns="0" bIns="0" rtlCol="0" anchor="ctr" anchorCtr="0">
                <a:noAutofit/>
              </a:bodyPr>
              <a:lstStyle/>
              <a:p>
                <a:r>
                  <a:rPr lang="ja-JP" altLang="en-US" sz="800" dirty="0" smtClean="0">
                    <a:solidFill>
                      <a:prstClr val="black"/>
                    </a:solidFill>
                    <a:latin typeface="ＭＳ ゴシック" panose="020B0609070205080204" pitchFamily="49" charset="-128"/>
                    <a:ea typeface="ＭＳ ゴシック" panose="020B0609070205080204" pitchFamily="49" charset="-128"/>
                  </a:rPr>
                  <a:t>残業手当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6" name="テキスト ボックス 75"/>
              <p:cNvSpPr txBox="1"/>
              <p:nvPr/>
            </p:nvSpPr>
            <p:spPr>
              <a:xfrm>
                <a:off x="798667" y="3955921"/>
                <a:ext cx="497351" cy="158179"/>
              </a:xfrm>
              <a:prstGeom prst="rect">
                <a:avLst/>
              </a:prstGeom>
              <a:noFill/>
            </p:spPr>
            <p:txBody>
              <a:bodyPr wrap="square" lIns="36000" tIns="0" rIns="0" bIns="0" rtlCol="0" anchor="ctr" anchorCtr="0">
                <a:noAutofit/>
              </a:bodyPr>
              <a:lstStyle/>
              <a:p>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78" name="テキスト ボックス 77"/>
              <p:cNvSpPr txBox="1"/>
              <p:nvPr/>
            </p:nvSpPr>
            <p:spPr>
              <a:xfrm>
                <a:off x="2023299" y="2452998"/>
                <a:ext cx="581997" cy="172359"/>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支給額</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円）</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81" name="object 78"/>
              <p:cNvSpPr txBox="1"/>
              <p:nvPr/>
            </p:nvSpPr>
            <p:spPr>
              <a:xfrm>
                <a:off x="2123859" y="2211638"/>
                <a:ext cx="325006" cy="18247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85" name="object 72"/>
            <p:cNvSpPr txBox="1"/>
            <p:nvPr/>
          </p:nvSpPr>
          <p:spPr>
            <a:xfrm>
              <a:off x="615516" y="4171149"/>
              <a:ext cx="4702059" cy="742424"/>
            </a:xfrm>
            <a:prstGeom prst="rect">
              <a:avLst/>
            </a:prstGeom>
          </p:spPr>
          <p:txBody>
            <a:bodyPr vert="horz" wrap="square" lIns="0" tIns="0" rIns="0" bIns="0" rtlCol="0" anchor="ctr" anchorCtr="0">
              <a:noAutofit/>
            </a:bodyPr>
            <a:lstStyle/>
            <a:p>
              <a:pPr marL="12700">
                <a:lnSpc>
                  <a:spcPct val="150000"/>
                </a:lnSpc>
              </a:pPr>
              <a:endParaRPr lang="en-US" altLang="ja-JP" sz="800" dirty="0" smtClean="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　</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令和</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年　　　月　　　日</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　　</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　　事業所</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名称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　　　　　　　　　　　　　　　　　　事業所</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所在地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　　　　　　　　　　　　　　　　　　　　　事業主氏名　</a:t>
              </a:r>
              <a:endParaRPr lang="en-US" altLang="ja-JP" sz="800" dirty="0" smtClean="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8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4639" y="4542361"/>
              <a:ext cx="387966" cy="404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7" name="object 3"/>
            <p:cNvSpPr/>
            <p:nvPr/>
          </p:nvSpPr>
          <p:spPr>
            <a:xfrm>
              <a:off x="532666" y="820196"/>
              <a:ext cx="1249993" cy="413283"/>
            </a:xfrm>
            <a:custGeom>
              <a:avLst/>
              <a:gdLst/>
              <a:ahLst/>
              <a:cxnLst/>
              <a:rect l="l" t="t" r="r" b="b"/>
              <a:pathLst>
                <a:path w="3204210" h="1926589">
                  <a:moveTo>
                    <a:pt x="3204006" y="0"/>
                  </a:moveTo>
                  <a:lnTo>
                    <a:pt x="36004" y="0"/>
                  </a:lnTo>
                  <a:lnTo>
                    <a:pt x="22020" y="2839"/>
                  </a:lnTo>
                  <a:lnTo>
                    <a:pt x="10572" y="10571"/>
                  </a:lnTo>
                  <a:lnTo>
                    <a:pt x="2839" y="22015"/>
                  </a:lnTo>
                  <a:lnTo>
                    <a:pt x="0" y="35991"/>
                  </a:lnTo>
                  <a:lnTo>
                    <a:pt x="0" y="1890001"/>
                  </a:lnTo>
                  <a:lnTo>
                    <a:pt x="2839" y="1903977"/>
                  </a:lnTo>
                  <a:lnTo>
                    <a:pt x="10572" y="1915421"/>
                  </a:lnTo>
                  <a:lnTo>
                    <a:pt x="22020" y="1923153"/>
                  </a:lnTo>
                  <a:lnTo>
                    <a:pt x="36004" y="1925993"/>
                  </a:lnTo>
                  <a:lnTo>
                    <a:pt x="3204006" y="1925993"/>
                  </a:lnTo>
                  <a:lnTo>
                    <a:pt x="3204006" y="0"/>
                  </a:lnTo>
                  <a:close/>
                </a:path>
              </a:pathLst>
            </a:custGeom>
            <a:solidFill>
              <a:schemeClr val="bg1">
                <a:lumMod val="75000"/>
              </a:schemeClr>
            </a:solidFill>
          </p:spPr>
          <p:txBody>
            <a:bodyPr wrap="square" lIns="36000" tIns="0" rIns="0" bIns="0" rtlCol="0" anchor="ctr" anchorCtr="0"/>
            <a:lstStyle/>
            <a:p>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ja-JP" altLang="en-US" sz="900" dirty="0" smtClean="0">
                  <a:solidFill>
                    <a:prstClr val="black"/>
                  </a:solidFill>
                  <a:latin typeface="ＭＳ ゴシック" panose="020B0609070205080204" pitchFamily="49" charset="-128"/>
                  <a:ea typeface="ＭＳ ゴシック" panose="020B0609070205080204" pitchFamily="49" charset="-128"/>
                </a:rPr>
                <a:t>療養</a:t>
              </a:r>
              <a:r>
                <a:rPr lang="ja-JP" altLang="en-US" sz="900" dirty="0">
                  <a:solidFill>
                    <a:prstClr val="black"/>
                  </a:solidFill>
                  <a:latin typeface="ＭＳ ゴシック" panose="020B0609070205080204" pitchFamily="49" charset="-128"/>
                  <a:ea typeface="ＭＳ ゴシック" panose="020B0609070205080204" pitchFamily="49" charset="-128"/>
                </a:rPr>
                <a:t>のため休んだ期間</a:t>
              </a:r>
            </a:p>
            <a:p>
              <a:r>
                <a:rPr lang="ja-JP" altLang="en-US" sz="900" dirty="0">
                  <a:solidFill>
                    <a:prstClr val="black"/>
                  </a:solidFill>
                  <a:latin typeface="ＭＳ ゴシック" panose="020B0609070205080204" pitchFamily="49" charset="-128"/>
                  <a:ea typeface="ＭＳ ゴシック" panose="020B0609070205080204" pitchFamily="49" charset="-128"/>
                </a:rPr>
                <a:t>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申請期間</a:t>
              </a:r>
              <a:r>
                <a:rPr lang="en-US" altLang="ja-JP" sz="900" dirty="0">
                  <a:solidFill>
                    <a:prstClr val="black"/>
                  </a:solidFill>
                  <a:latin typeface="ＭＳ ゴシック" panose="020B0609070205080204" pitchFamily="49" charset="-128"/>
                  <a:ea typeface="ＭＳ ゴシック" panose="020B0609070205080204" pitchFamily="49" charset="-128"/>
                </a:rPr>
                <a:t>)</a:t>
              </a:r>
              <a:endParaRPr lang="ja-JP" altLang="en-US" sz="900" dirty="0">
                <a:solidFill>
                  <a:prstClr val="black"/>
                </a:solidFill>
                <a:latin typeface="ＭＳ ゴシック" panose="020B0609070205080204" pitchFamily="49" charset="-128"/>
                <a:ea typeface="ＭＳ ゴシック" panose="020B0609070205080204" pitchFamily="49" charset="-128"/>
              </a:endParaRPr>
            </a:p>
            <a:p>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48" name="object 78"/>
            <p:cNvSpPr txBox="1"/>
            <p:nvPr/>
          </p:nvSpPr>
          <p:spPr>
            <a:xfrm>
              <a:off x="1953223" y="967297"/>
              <a:ext cx="4788087"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a:t>
              </a:r>
              <a:r>
                <a:rPr sz="9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月　 　</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日から　　　　　　　　年　　　月　　　日まで　　　　日間</a:t>
              </a:r>
              <a:endParaRPr lang="en-US" altLang="ja-JP" sz="900" dirty="0" smtClean="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151" name="object 29"/>
            <p:cNvSpPr/>
            <p:nvPr/>
          </p:nvSpPr>
          <p:spPr>
            <a:xfrm>
              <a:off x="2494243" y="1659646"/>
              <a:ext cx="291502" cy="1897347"/>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54" name="テキスト ボックス 153"/>
            <p:cNvSpPr txBox="1"/>
            <p:nvPr/>
          </p:nvSpPr>
          <p:spPr>
            <a:xfrm>
              <a:off x="1578508" y="1689557"/>
              <a:ext cx="875853" cy="235601"/>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該当するものに○</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56" name="object 30"/>
            <p:cNvSpPr/>
            <p:nvPr/>
          </p:nvSpPr>
          <p:spPr>
            <a:xfrm>
              <a:off x="4292498" y="1661480"/>
              <a:ext cx="108202" cy="1895513"/>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59" name="object 31"/>
            <p:cNvSpPr/>
            <p:nvPr/>
          </p:nvSpPr>
          <p:spPr>
            <a:xfrm>
              <a:off x="6149617" y="1659646"/>
              <a:ext cx="86563" cy="1897347"/>
            </a:xfrm>
            <a:custGeom>
              <a:avLst/>
              <a:gdLst/>
              <a:ahLst/>
              <a:cxnLst/>
              <a:rect l="l" t="t" r="r" b="b"/>
              <a:pathLst>
                <a:path h="2016125">
                  <a:moveTo>
                    <a:pt x="0" y="2016010"/>
                  </a:move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60" name="object 48"/>
            <p:cNvSpPr/>
            <p:nvPr/>
          </p:nvSpPr>
          <p:spPr>
            <a:xfrm flipV="1">
              <a:off x="797312" y="2066401"/>
              <a:ext cx="6275060" cy="45719"/>
            </a:xfrm>
            <a:custGeom>
              <a:avLst/>
              <a:gdLst/>
              <a:ahLst/>
              <a:cxnLst/>
              <a:rect l="l" t="t" r="r" b="b"/>
              <a:pathLst>
                <a:path w="4608195">
                  <a:moveTo>
                    <a:pt x="0" y="0"/>
                  </a:moveTo>
                  <a:lnTo>
                    <a:pt x="4608004" y="0"/>
                  </a:lnTo>
                </a:path>
              </a:pathLst>
            </a:custGeom>
            <a:ln w="5397">
              <a:solidFill>
                <a:srgbClr val="221915"/>
              </a:solidFill>
            </a:ln>
          </p:spPr>
          <p:txBody>
            <a:bodyPr wrap="square" lIns="0" tIns="0" rIns="0" bIns="0" rtlCol="0"/>
            <a:lstStyle/>
            <a:p>
              <a:endParaRPr>
                <a:solidFill>
                  <a:prstClr val="black"/>
                </a:solidFill>
              </a:endParaRPr>
            </a:p>
          </p:txBody>
        </p:sp>
        <p:sp>
          <p:nvSpPr>
            <p:cNvPr id="163" name="テキスト ボックス 162"/>
            <p:cNvSpPr txBox="1"/>
            <p:nvPr/>
          </p:nvSpPr>
          <p:spPr>
            <a:xfrm>
              <a:off x="773424" y="3612040"/>
              <a:ext cx="525323" cy="116519"/>
            </a:xfrm>
            <a:prstGeom prst="rect">
              <a:avLst/>
            </a:prstGeom>
            <a:noFill/>
          </p:spPr>
          <p:txBody>
            <a:bodyPr wrap="square" lIns="36000" tIns="0" rIns="0" bIns="0" rtlCol="0" anchor="ctr" anchorCtr="0">
              <a:noAutofit/>
            </a:bodyPr>
            <a:lstStyle/>
            <a:p>
              <a:r>
                <a:rPr lang="ja-JP" altLang="en-US" sz="800" dirty="0" smtClean="0">
                  <a:solidFill>
                    <a:prstClr val="black"/>
                  </a:solidFill>
                  <a:latin typeface="ＭＳ ゴシック" panose="020B0609070205080204" pitchFamily="49" charset="-128"/>
                  <a:ea typeface="ＭＳ ゴシック" panose="020B0609070205080204" pitchFamily="49" charset="-128"/>
                </a:rPr>
                <a:t>（備考）</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grpSp>
          <p:nvGrpSpPr>
            <p:cNvPr id="4" name="グループ化 3"/>
            <p:cNvGrpSpPr/>
            <p:nvPr/>
          </p:nvGrpSpPr>
          <p:grpSpPr>
            <a:xfrm>
              <a:off x="1579636" y="1909836"/>
              <a:ext cx="874939" cy="1658145"/>
              <a:chOff x="1819369" y="1919655"/>
              <a:chExt cx="874939" cy="1658145"/>
            </a:xfrm>
          </p:grpSpPr>
          <p:sp>
            <p:nvSpPr>
              <p:cNvPr id="162" name="テキスト ボックス 161"/>
              <p:cNvSpPr txBox="1"/>
              <p:nvPr/>
            </p:nvSpPr>
            <p:spPr>
              <a:xfrm>
                <a:off x="1829014" y="1919655"/>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09" name="テキスト ボックス 108"/>
              <p:cNvSpPr txBox="1"/>
              <p:nvPr/>
            </p:nvSpPr>
            <p:spPr>
              <a:xfrm>
                <a:off x="1829014" y="2111757"/>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0" name="テキスト ボックス 109"/>
              <p:cNvSpPr txBox="1"/>
              <p:nvPr/>
            </p:nvSpPr>
            <p:spPr>
              <a:xfrm>
                <a:off x="1829014" y="2317797"/>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1" name="テキスト ボックス 110"/>
              <p:cNvSpPr txBox="1"/>
              <p:nvPr/>
            </p:nvSpPr>
            <p:spPr>
              <a:xfrm>
                <a:off x="1829014" y="2537349"/>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2" name="テキスト ボックス 111"/>
              <p:cNvSpPr txBox="1"/>
              <p:nvPr/>
            </p:nvSpPr>
            <p:spPr>
              <a:xfrm>
                <a:off x="1829014" y="2730742"/>
                <a:ext cx="865294" cy="21209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3" name="テキスト ボックス 112"/>
              <p:cNvSpPr txBox="1"/>
              <p:nvPr/>
            </p:nvSpPr>
            <p:spPr>
              <a:xfrm>
                <a:off x="1829014" y="2965694"/>
                <a:ext cx="865294" cy="17941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4" name="テキスト ボックス 113"/>
              <p:cNvSpPr txBox="1"/>
              <p:nvPr/>
            </p:nvSpPr>
            <p:spPr>
              <a:xfrm>
                <a:off x="1819369" y="3183262"/>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5" name="テキスト ボックス 114"/>
              <p:cNvSpPr txBox="1"/>
              <p:nvPr/>
            </p:nvSpPr>
            <p:spPr>
              <a:xfrm>
                <a:off x="1819369" y="3382676"/>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126" name="グループ化 125"/>
            <p:cNvGrpSpPr/>
            <p:nvPr/>
          </p:nvGrpSpPr>
          <p:grpSpPr>
            <a:xfrm>
              <a:off x="3387241" y="1919655"/>
              <a:ext cx="881291" cy="1620570"/>
              <a:chOff x="1721873" y="1919655"/>
              <a:chExt cx="881291" cy="1620570"/>
            </a:xfrm>
          </p:grpSpPr>
          <p:sp>
            <p:nvSpPr>
              <p:cNvPr id="127" name="テキスト ボックス 126"/>
              <p:cNvSpPr txBox="1"/>
              <p:nvPr/>
            </p:nvSpPr>
            <p:spPr>
              <a:xfrm>
                <a:off x="1721873" y="1919655"/>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28" name="テキスト ボックス 127"/>
              <p:cNvSpPr txBox="1"/>
              <p:nvPr/>
            </p:nvSpPr>
            <p:spPr>
              <a:xfrm>
                <a:off x="1721873" y="2111757"/>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29" name="テキスト ボックス 128"/>
              <p:cNvSpPr txBox="1"/>
              <p:nvPr/>
            </p:nvSpPr>
            <p:spPr>
              <a:xfrm>
                <a:off x="1721873" y="2317797"/>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0" name="テキスト ボックス 129"/>
              <p:cNvSpPr txBox="1"/>
              <p:nvPr/>
            </p:nvSpPr>
            <p:spPr>
              <a:xfrm>
                <a:off x="1721873" y="2537349"/>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1" name="テキスト ボックス 130"/>
              <p:cNvSpPr txBox="1"/>
              <p:nvPr/>
            </p:nvSpPr>
            <p:spPr>
              <a:xfrm>
                <a:off x="1728386" y="2753184"/>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2" name="テキスト ボックス 131"/>
              <p:cNvSpPr txBox="1"/>
              <p:nvPr/>
            </p:nvSpPr>
            <p:spPr>
              <a:xfrm>
                <a:off x="1721873" y="2949984"/>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3" name="テキスト ボックス 132"/>
              <p:cNvSpPr txBox="1"/>
              <p:nvPr/>
            </p:nvSpPr>
            <p:spPr>
              <a:xfrm>
                <a:off x="1737870" y="3173443"/>
                <a:ext cx="865294" cy="176522"/>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4" name="テキスト ボックス 133"/>
              <p:cNvSpPr txBox="1"/>
              <p:nvPr/>
            </p:nvSpPr>
            <p:spPr>
              <a:xfrm>
                <a:off x="1721873" y="3372856"/>
                <a:ext cx="865294" cy="167369"/>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grpSp>
        <p:grpSp>
          <p:nvGrpSpPr>
            <p:cNvPr id="136" name="グループ化 135"/>
            <p:cNvGrpSpPr/>
            <p:nvPr/>
          </p:nvGrpSpPr>
          <p:grpSpPr>
            <a:xfrm>
              <a:off x="5242325" y="1909836"/>
              <a:ext cx="874939" cy="1630390"/>
              <a:chOff x="1694353" y="1901082"/>
              <a:chExt cx="874939" cy="1630390"/>
            </a:xfrm>
          </p:grpSpPr>
          <p:sp>
            <p:nvSpPr>
              <p:cNvPr id="137" name="テキスト ボックス 136"/>
              <p:cNvSpPr txBox="1"/>
              <p:nvPr/>
            </p:nvSpPr>
            <p:spPr>
              <a:xfrm>
                <a:off x="1703998" y="1901082"/>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8" name="テキスト ボックス 137"/>
              <p:cNvSpPr txBox="1"/>
              <p:nvPr/>
            </p:nvSpPr>
            <p:spPr>
              <a:xfrm>
                <a:off x="1703998" y="2093184"/>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39" name="テキスト ボックス 138"/>
              <p:cNvSpPr txBox="1"/>
              <p:nvPr/>
            </p:nvSpPr>
            <p:spPr>
              <a:xfrm>
                <a:off x="1703998" y="2299224"/>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0" name="テキスト ボックス 139"/>
              <p:cNvSpPr txBox="1"/>
              <p:nvPr/>
            </p:nvSpPr>
            <p:spPr>
              <a:xfrm>
                <a:off x="1703998" y="2518776"/>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1" name="テキスト ボックス 140"/>
              <p:cNvSpPr txBox="1"/>
              <p:nvPr/>
            </p:nvSpPr>
            <p:spPr>
              <a:xfrm>
                <a:off x="1694566" y="2725031"/>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2" name="テキスト ボックス 141"/>
              <p:cNvSpPr txBox="1"/>
              <p:nvPr/>
            </p:nvSpPr>
            <p:spPr>
              <a:xfrm>
                <a:off x="1694566" y="2931411"/>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3" name="テキスト ボックス 142"/>
              <p:cNvSpPr txBox="1"/>
              <p:nvPr/>
            </p:nvSpPr>
            <p:spPr>
              <a:xfrm>
                <a:off x="1694353" y="3146086"/>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4" name="テキスト ボックス 143"/>
              <p:cNvSpPr txBox="1"/>
              <p:nvPr/>
            </p:nvSpPr>
            <p:spPr>
              <a:xfrm>
                <a:off x="1694355" y="3336348"/>
                <a:ext cx="865294" cy="195124"/>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全・半・日・無</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grpSp>
        <p:sp>
          <p:nvSpPr>
            <p:cNvPr id="145" name="テキスト ボックス 144"/>
            <p:cNvSpPr txBox="1"/>
            <p:nvPr/>
          </p:nvSpPr>
          <p:spPr>
            <a:xfrm>
              <a:off x="4440978" y="1762050"/>
              <a:ext cx="699109" cy="102167"/>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支給額</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円）</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46" name="テキスト ボックス 145"/>
            <p:cNvSpPr txBox="1"/>
            <p:nvPr/>
          </p:nvSpPr>
          <p:spPr>
            <a:xfrm>
              <a:off x="6205197" y="1754873"/>
              <a:ext cx="867172" cy="116519"/>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支給額</a:t>
              </a:r>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円）</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88" name="テキスト ボックス 187"/>
            <p:cNvSpPr txBox="1"/>
            <p:nvPr/>
          </p:nvSpPr>
          <p:spPr>
            <a:xfrm>
              <a:off x="3377809" y="1699012"/>
              <a:ext cx="914688" cy="208013"/>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該当するものに○</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89" name="テキスト ボックス 188"/>
            <p:cNvSpPr txBox="1"/>
            <p:nvPr/>
          </p:nvSpPr>
          <p:spPr>
            <a:xfrm>
              <a:off x="5244157" y="1679341"/>
              <a:ext cx="875853" cy="235601"/>
            </a:xfrm>
            <a:prstGeom prst="rect">
              <a:avLst/>
            </a:prstGeom>
            <a:noFill/>
          </p:spPr>
          <p:txBody>
            <a:bodyPr wrap="square" lIns="36000" tIns="0" rIns="0" bIns="0" rtlCol="0" anchor="ctr" anchorCtr="0">
              <a:noAutofit/>
            </a:bodyPr>
            <a:lstStyle/>
            <a:p>
              <a:pPr algn="ctr"/>
              <a:r>
                <a:rPr lang="ja-JP" altLang="en-US" sz="800" dirty="0" smtClean="0">
                  <a:solidFill>
                    <a:prstClr val="black"/>
                  </a:solidFill>
                  <a:latin typeface="ＭＳ ゴシック" panose="020B0609070205080204" pitchFamily="49" charset="-128"/>
                  <a:ea typeface="ＭＳ ゴシック" panose="020B0609070205080204" pitchFamily="49" charset="-128"/>
                </a:rPr>
                <a:t>該当するものに○</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90" name="テキスト ボックス 189"/>
            <p:cNvSpPr txBox="1"/>
            <p:nvPr/>
          </p:nvSpPr>
          <p:spPr>
            <a:xfrm>
              <a:off x="810633" y="3161720"/>
              <a:ext cx="742705" cy="18728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92" name="object 78"/>
            <p:cNvSpPr txBox="1"/>
            <p:nvPr/>
          </p:nvSpPr>
          <p:spPr>
            <a:xfrm>
              <a:off x="4523312" y="1435496"/>
              <a:ext cx="452262" cy="20102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93" name="object 78"/>
            <p:cNvSpPr txBox="1"/>
            <p:nvPr/>
          </p:nvSpPr>
          <p:spPr>
            <a:xfrm>
              <a:off x="6350343" y="1435496"/>
              <a:ext cx="452262" cy="20102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5" name="object 23"/>
            <p:cNvSpPr/>
            <p:nvPr/>
          </p:nvSpPr>
          <p:spPr>
            <a:xfrm>
              <a:off x="324396" y="497857"/>
              <a:ext cx="228862" cy="4544043"/>
            </a:xfrm>
            <a:custGeom>
              <a:avLst/>
              <a:gdLst/>
              <a:ahLst/>
              <a:cxnLst/>
              <a:rect l="l" t="t" r="r" b="b"/>
              <a:pathLst>
                <a:path w="216534" h="4608195">
                  <a:moveTo>
                    <a:pt x="216001" y="0"/>
                  </a:moveTo>
                  <a:lnTo>
                    <a:pt x="36004" y="0"/>
                  </a:lnTo>
                  <a:lnTo>
                    <a:pt x="22025" y="2839"/>
                  </a:lnTo>
                  <a:lnTo>
                    <a:pt x="10577" y="10572"/>
                  </a:lnTo>
                  <a:lnTo>
                    <a:pt x="2841" y="22020"/>
                  </a:lnTo>
                  <a:lnTo>
                    <a:pt x="0" y="36004"/>
                  </a:lnTo>
                  <a:lnTo>
                    <a:pt x="0" y="4572000"/>
                  </a:lnTo>
                  <a:lnTo>
                    <a:pt x="2841" y="4585983"/>
                  </a:lnTo>
                  <a:lnTo>
                    <a:pt x="10577" y="4597431"/>
                  </a:lnTo>
                  <a:lnTo>
                    <a:pt x="22025" y="4605164"/>
                  </a:lnTo>
                  <a:lnTo>
                    <a:pt x="36004" y="4608004"/>
                  </a:lnTo>
                  <a:lnTo>
                    <a:pt x="216001" y="4608004"/>
                  </a:lnTo>
                  <a:lnTo>
                    <a:pt x="216001" y="0"/>
                  </a:lnTo>
                  <a:close/>
                </a:path>
              </a:pathLst>
            </a:custGeom>
            <a:solidFill>
              <a:srgbClr val="727171"/>
            </a:solidFill>
          </p:spPr>
          <p:txBody>
            <a:bodyPr vert="eaVert" wrap="square" lIns="0" tIns="72000" rIns="0" bIns="0" rtlCol="0" anchor="ctr" anchorCtr="0"/>
            <a:lstStyle/>
            <a:p>
              <a:r>
                <a:rPr lang="ja-JP" altLang="en-US" sz="1000" b="1" dirty="0" smtClean="0">
                  <a:solidFill>
                    <a:prstClr val="white"/>
                  </a:solidFill>
                  <a:latin typeface="ＭＳ ゴシック" panose="020B0609070205080204" pitchFamily="49" charset="-128"/>
                  <a:ea typeface="ＭＳ ゴシック" panose="020B0609070205080204" pitchFamily="49" charset="-128"/>
                </a:rPr>
                <a:t>　事業主が証明するところ</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06" name="object 21"/>
            <p:cNvSpPr/>
            <p:nvPr/>
          </p:nvSpPr>
          <p:spPr>
            <a:xfrm>
              <a:off x="326018" y="498189"/>
              <a:ext cx="6746352" cy="4543711"/>
            </a:xfrm>
            <a:custGeom>
              <a:avLst/>
              <a:gdLst/>
              <a:ahLst/>
              <a:cxnLst/>
              <a:rect l="l" t="t" r="r" b="b"/>
              <a:pathLst>
                <a:path w="6912609" h="4608195">
                  <a:moveTo>
                    <a:pt x="6912013" y="4572012"/>
                  </a:moveTo>
                  <a:lnTo>
                    <a:pt x="6909173" y="4585996"/>
                  </a:lnTo>
                  <a:lnTo>
                    <a:pt x="6901440" y="4597444"/>
                  </a:lnTo>
                  <a:lnTo>
                    <a:pt x="6889992" y="4605177"/>
                  </a:lnTo>
                  <a:lnTo>
                    <a:pt x="6876008" y="4608017"/>
                  </a:lnTo>
                  <a:lnTo>
                    <a:pt x="35991" y="4608017"/>
                  </a:lnTo>
                  <a:lnTo>
                    <a:pt x="22015" y="4605177"/>
                  </a:lnTo>
                  <a:lnTo>
                    <a:pt x="10571" y="4597444"/>
                  </a:lnTo>
                  <a:lnTo>
                    <a:pt x="2839" y="4585996"/>
                  </a:lnTo>
                  <a:lnTo>
                    <a:pt x="0" y="4572012"/>
                  </a:lnTo>
                  <a:lnTo>
                    <a:pt x="0" y="35991"/>
                  </a:lnTo>
                  <a:lnTo>
                    <a:pt x="2839" y="22015"/>
                  </a:lnTo>
                  <a:lnTo>
                    <a:pt x="10571" y="10571"/>
                  </a:lnTo>
                  <a:lnTo>
                    <a:pt x="22015" y="2839"/>
                  </a:lnTo>
                  <a:lnTo>
                    <a:pt x="35991" y="0"/>
                  </a:lnTo>
                  <a:lnTo>
                    <a:pt x="6876008" y="0"/>
                  </a:lnTo>
                  <a:lnTo>
                    <a:pt x="6889992" y="2839"/>
                  </a:lnTo>
                  <a:lnTo>
                    <a:pt x="6901440" y="10571"/>
                  </a:lnTo>
                  <a:lnTo>
                    <a:pt x="6909173" y="22015"/>
                  </a:lnTo>
                  <a:lnTo>
                    <a:pt x="6912013" y="35991"/>
                  </a:lnTo>
                  <a:lnTo>
                    <a:pt x="6912013" y="4572012"/>
                  </a:lnTo>
                  <a:close/>
                </a:path>
              </a:pathLst>
            </a:custGeom>
            <a:ln w="28803">
              <a:solidFill>
                <a:srgbClr val="221915"/>
              </a:solidFill>
            </a:ln>
          </p:spPr>
          <p:txBody>
            <a:bodyPr wrap="square" lIns="0" tIns="0" rIns="0" bIns="0" rtlCol="0"/>
            <a:lstStyle/>
            <a:p>
              <a:endParaRPr>
                <a:solidFill>
                  <a:prstClr val="black"/>
                </a:solidFill>
              </a:endParaRPr>
            </a:p>
          </p:txBody>
        </p:sp>
      </p:grpSp>
      <p:sp>
        <p:nvSpPr>
          <p:cNvPr id="35" name="object 22"/>
          <p:cNvSpPr/>
          <p:nvPr/>
        </p:nvSpPr>
        <p:spPr>
          <a:xfrm flipV="1">
            <a:off x="664574" y="449509"/>
            <a:ext cx="6525099" cy="351112"/>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solidFill>
                <a:prstClr val="black"/>
              </a:solidFill>
            </a:endParaRPr>
          </a:p>
        </p:txBody>
      </p:sp>
      <p:sp>
        <p:nvSpPr>
          <p:cNvPr id="135" name="テキスト ボックス 134"/>
          <p:cNvSpPr txBox="1"/>
          <p:nvPr/>
        </p:nvSpPr>
        <p:spPr>
          <a:xfrm>
            <a:off x="927936" y="3351938"/>
            <a:ext cx="742705" cy="18728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50" name="テキスト ボックス 149"/>
          <p:cNvSpPr txBox="1"/>
          <p:nvPr/>
        </p:nvSpPr>
        <p:spPr>
          <a:xfrm>
            <a:off x="3953188" y="3731842"/>
            <a:ext cx="3138827" cy="140098"/>
          </a:xfrm>
          <a:prstGeom prst="rect">
            <a:avLst/>
          </a:prstGeom>
          <a:noFill/>
        </p:spPr>
        <p:txBody>
          <a:bodyPr wrap="square" lIns="36000" tIns="0" rIns="0" bIns="0" rtlCol="0" anchor="ctr" anchorCtr="0">
            <a:noAutofit/>
          </a:bodyPr>
          <a:lstStyle/>
          <a:p>
            <a:r>
              <a:rPr lang="en-US" altLang="ja-JP" sz="800" dirty="0" smtClean="0">
                <a:solidFill>
                  <a:prstClr val="black"/>
                </a:solidFill>
                <a:latin typeface="ＭＳ ゴシック" panose="020B0609070205080204" pitchFamily="49" charset="-128"/>
                <a:ea typeface="ＭＳ ゴシック" panose="020B0609070205080204" pitchFamily="49" charset="-128"/>
              </a:rPr>
              <a:t>※</a:t>
            </a:r>
            <a:r>
              <a:rPr lang="ja-JP" altLang="en-US" sz="800" dirty="0" smtClean="0">
                <a:solidFill>
                  <a:prstClr val="black"/>
                </a:solidFill>
                <a:latin typeface="ＭＳ ゴシック" panose="020B0609070205080204" pitchFamily="49" charset="-128"/>
                <a:ea typeface="ＭＳ ゴシック" panose="020B0609070205080204" pitchFamily="49" charset="-128"/>
              </a:rPr>
              <a:t>申請期間内の</a:t>
            </a:r>
            <a:r>
              <a:rPr lang="ja-JP" altLang="en-US" sz="800" dirty="0">
                <a:solidFill>
                  <a:prstClr val="black"/>
                </a:solidFill>
                <a:latin typeface="ＭＳ ゴシック" panose="020B0609070205080204" pitchFamily="49" charset="-128"/>
                <a:ea typeface="ＭＳ ゴシック" panose="020B0609070205080204" pitchFamily="49" charset="-128"/>
              </a:rPr>
              <a:t>有給</a:t>
            </a:r>
            <a:r>
              <a:rPr lang="ja-JP" altLang="en-US" sz="800" dirty="0" smtClean="0">
                <a:solidFill>
                  <a:prstClr val="black"/>
                </a:solidFill>
                <a:latin typeface="ＭＳ ゴシック" panose="020B0609070205080204" pitchFamily="49" charset="-128"/>
                <a:ea typeface="ＭＳ ゴシック" panose="020B0609070205080204" pitchFamily="49" charset="-128"/>
              </a:rPr>
              <a:t>休暇及び出勤日を左記（備考）に記入ください。</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52" name="object 72"/>
          <p:cNvSpPr txBox="1"/>
          <p:nvPr/>
        </p:nvSpPr>
        <p:spPr>
          <a:xfrm>
            <a:off x="745092" y="3943550"/>
            <a:ext cx="3944980" cy="194600"/>
          </a:xfrm>
          <a:prstGeom prst="rect">
            <a:avLst/>
          </a:prstGeom>
        </p:spPr>
        <p:txBody>
          <a:bodyPr vert="horz" wrap="square" lIns="0" tIns="0" rIns="0" bIns="0" rtlCol="0" anchor="ctr" anchorCtr="0">
            <a:noAutofit/>
          </a:bodyPr>
          <a:lstStyle/>
          <a:p>
            <a:pPr marL="12700">
              <a:lnSpc>
                <a:spcPct val="150000"/>
              </a:lnSpc>
            </a:pP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a:rPr>
              <a:t>業務及び通勤外の傷病であること、並びに上記のとおり相違ないことを証明する</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a:t>
            </a:r>
            <a:endParaRPr lang="en-US" altLang="ja-JP" sz="800" dirty="0" smtClean="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3" name="テキスト ボックス 152"/>
          <p:cNvSpPr txBox="1"/>
          <p:nvPr/>
        </p:nvSpPr>
        <p:spPr>
          <a:xfrm>
            <a:off x="927936" y="2921663"/>
            <a:ext cx="742705" cy="18728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rPr>
              <a:t>　　　 手当</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55" name="object 78"/>
          <p:cNvSpPr txBox="1"/>
          <p:nvPr/>
        </p:nvSpPr>
        <p:spPr>
          <a:xfrm>
            <a:off x="5223390" y="7743421"/>
            <a:ext cx="1934071" cy="202739"/>
          </a:xfrm>
          <a:prstGeom prst="rect">
            <a:avLst/>
          </a:prstGeom>
        </p:spPr>
        <p:txBody>
          <a:bodyPr vert="horz" wrap="square" lIns="36000" tIns="0" rIns="0" bIns="0" rtlCol="0" anchor="ctr" anchorCtr="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退院年月日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年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月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7" name="object 78"/>
          <p:cNvSpPr txBox="1"/>
          <p:nvPr/>
        </p:nvSpPr>
        <p:spPr>
          <a:xfrm>
            <a:off x="5316358" y="5939301"/>
            <a:ext cx="1866742" cy="392415"/>
          </a:xfrm>
          <a:prstGeom prst="rect">
            <a:avLst/>
          </a:prstGeom>
        </p:spPr>
        <p:txBody>
          <a:bodyPr vert="horz" wrap="square" lIns="0" tIns="0" rIns="0" bIns="0" rtlCol="0">
            <a:sp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□令和</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　　 年　　　月</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日</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8" name="object 78"/>
          <p:cNvSpPr txBox="1"/>
          <p:nvPr/>
        </p:nvSpPr>
        <p:spPr>
          <a:xfrm>
            <a:off x="1967204" y="815039"/>
            <a:ext cx="467572" cy="449230"/>
          </a:xfrm>
          <a:prstGeom prst="rect">
            <a:avLst/>
          </a:prstGeom>
        </p:spPr>
        <p:txBody>
          <a:bodyPr vert="horz" wrap="square" lIns="0" tIns="0" rIns="0" bIns="0" rtlCol="0">
            <a:noAutofit/>
          </a:bodyPr>
          <a:lstStyle/>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1" name="object 78"/>
          <p:cNvSpPr txBox="1"/>
          <p:nvPr/>
        </p:nvSpPr>
        <p:spPr>
          <a:xfrm>
            <a:off x="4136052" y="815039"/>
            <a:ext cx="467572" cy="476022"/>
          </a:xfrm>
          <a:prstGeom prst="rect">
            <a:avLst/>
          </a:prstGeom>
        </p:spPr>
        <p:txBody>
          <a:bodyPr vert="horz" wrap="square" lIns="0" tIns="0" rIns="0" bIns="0" rtlCol="0">
            <a:noAutofit/>
          </a:bodyPr>
          <a:lstStyle/>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□平成</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900" dirty="0" smtClean="0">
                <a:solidFill>
                  <a:srgbClr val="231F20"/>
                </a:solidFill>
                <a:latin typeface="ＭＳ ゴシック" panose="020B0609070205080204" pitchFamily="49" charset="-128"/>
                <a:ea typeface="ＭＳ ゴシック" panose="020B0609070205080204" pitchFamily="49" charset="-128"/>
                <a:cs typeface="Meiryo UI"/>
              </a:rPr>
              <a:t>□令和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6" name="object 78"/>
          <p:cNvSpPr txBox="1"/>
          <p:nvPr/>
        </p:nvSpPr>
        <p:spPr>
          <a:xfrm>
            <a:off x="4586337" y="6431015"/>
            <a:ext cx="2605398" cy="381000"/>
          </a:xfrm>
          <a:prstGeom prst="rect">
            <a:avLst/>
          </a:prstGeom>
        </p:spPr>
        <p:txBody>
          <a:bodyPr vert="horz" wrap="square" lIns="0" tIns="0" rIns="0" bIns="0" rtlCol="0">
            <a:noAutofit/>
          </a:bodyPr>
          <a:lstStyle/>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□平成□令和　　　</a:t>
            </a:r>
            <a:r>
              <a:rPr sz="800" dirty="0" smtClean="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　月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日から　　　日間</a:t>
            </a:r>
            <a:endParaRPr lang="en-US" altLang="ja-JP" sz="800" dirty="0" smtClean="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smtClean="0">
                <a:solidFill>
                  <a:srgbClr val="231F20"/>
                </a:solidFill>
                <a:latin typeface="ＭＳ ゴシック" panose="020B0609070205080204" pitchFamily="49" charset="-128"/>
                <a:ea typeface="ＭＳ ゴシック" panose="020B0609070205080204" pitchFamily="49" charset="-128"/>
                <a:cs typeface="Meiryo UI"/>
              </a:rPr>
              <a:t>□平成□令和　　　年　　　月　 　 日まで　　　入院</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7" name="object 13"/>
          <p:cNvSpPr/>
          <p:nvPr/>
        </p:nvSpPr>
        <p:spPr>
          <a:xfrm flipH="1">
            <a:off x="3915454" y="6336743"/>
            <a:ext cx="170529" cy="516951"/>
          </a:xfrm>
          <a:custGeom>
            <a:avLst/>
            <a:gdLst/>
            <a:ahLst/>
            <a:cxnLst/>
            <a:rect l="l" t="t" r="r" b="b"/>
            <a:pathLst>
              <a:path h="432435">
                <a:moveTo>
                  <a:pt x="0" y="431990"/>
                </a:moveTo>
                <a:lnTo>
                  <a:pt x="0"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8365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BBA294097AC94395D5D1BA541EE62E" ma:contentTypeVersion="0" ma:contentTypeDescription="Create a new document." ma:contentTypeScope="" ma:versionID="de98104e04fc65dace0036907e8db5f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3464EE-040D-4651-986B-8BB81916F592}">
  <ds:schemaRefs>
    <ds:schemaRef ds:uri="http://schemas.openxmlformats.org/package/2006/metadata/core-properties"/>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F59217-355B-4200-8846-0A39691484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3FB149D-26CE-4FAD-99FA-BE4EC2887D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2065</TotalTime>
  <Words>915</Words>
  <Application>Microsoft Office PowerPoint</Application>
  <PresentationFormat>ユーザー設定</PresentationFormat>
  <Paragraphs>256</Paragraphs>
  <Slides>2</Slides>
  <Notes>0</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Office Theme</vt:lpstr>
      <vt:lpstr>デザインの設定</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dc:title>
  <dc:creator>Nishigaki, Yuta</dc:creator>
  <cp:lastModifiedBy>KENPO</cp:lastModifiedBy>
  <cp:revision>124</cp:revision>
  <cp:lastPrinted>2019-04-04T06:58:03Z</cp:lastPrinted>
  <dcterms:created xsi:type="dcterms:W3CDTF">2016-05-26T09:41:00Z</dcterms:created>
  <dcterms:modified xsi:type="dcterms:W3CDTF">2019-04-15T05:28:09Z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2016-04-07T00:00:00Z</vt:filetime>
  </property>
  <property fmtid="{D5CDD505-2E9C-101B-9397-08002B2CF9AE}" pid="3" name="Creator">
    <vt:lpwstr>Adobe Illustrator CS6 (Windows)</vt:lpwstr>
  </property>
  <property fmtid="{D5CDD505-2E9C-101B-9397-08002B2CF9AE}" pid="4" name="LastSaved">
    <vt:filetime>2016-05-26T00:00:00Z</vt:filetime>
  </property>
  <property fmtid="{D5CDD505-2E9C-101B-9397-08002B2CF9AE}" pid="5" name="ContentTypeId">
    <vt:lpwstr>0x01010001BBA294097AC94395D5D1BA541EE62E</vt:lpwstr>
  </property>
</Properties>
</file>