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56500" cy="10693400"/>
  <p:notesSz cx="6735763" cy="9866313"/>
  <p:defaultTextStyle>
    <a:defPPr>
      <a:defRPr lang="ja-JP"/>
    </a:defPPr>
    <a:lvl1pPr marL="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70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416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124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0832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8540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6248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3955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1663" algn="l" defTabSz="995416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E8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98" y="1224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208449A6-1AEE-4418-BE4F-63546894427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420DB1C0-56A4-419E-80E9-9A4794BCDF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469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624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139" y="1"/>
            <a:ext cx="2918037" cy="493395"/>
          </a:xfrm>
          <a:prstGeom prst="rect">
            <a:avLst/>
          </a:prstGeom>
        </p:spPr>
        <p:txBody>
          <a:bodyPr vert="horz" lIns="91385" tIns="45693" rIns="91385" bIns="45693" rtlCol="0"/>
          <a:lstStyle>
            <a:lvl1pPr algn="r">
              <a:defRPr sz="1200"/>
            </a:lvl1pPr>
          </a:lstStyle>
          <a:p>
            <a:fld id="{17433301-2191-4A11-9A52-B28FCFB480EB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6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5" tIns="45693" rIns="91385" bIns="456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370" y="4686459"/>
            <a:ext cx="5388610" cy="4440555"/>
          </a:xfrm>
          <a:prstGeom prst="rect">
            <a:avLst/>
          </a:prstGeom>
        </p:spPr>
        <p:txBody>
          <a:bodyPr vert="horz" lIns="91385" tIns="45693" rIns="91385" bIns="456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624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139" y="9371332"/>
            <a:ext cx="2918037" cy="493394"/>
          </a:xfrm>
          <a:prstGeom prst="rect">
            <a:avLst/>
          </a:prstGeom>
        </p:spPr>
        <p:txBody>
          <a:bodyPr vert="horz" lIns="91385" tIns="45693" rIns="91385" bIns="45693" rtlCol="0" anchor="b"/>
          <a:lstStyle>
            <a:lvl1pPr algn="r">
              <a:defRPr sz="1200"/>
            </a:lvl1pPr>
          </a:lstStyle>
          <a:p>
            <a:fld id="{54B81276-88E0-4764-B79C-8FCE785BEC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874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81276-88E0-4764-B79C-8FCE785BEC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1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1888"/>
            <a:ext cx="6423025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594"/>
            <a:ext cx="5289550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0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3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7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78462" y="428233"/>
            <a:ext cx="1700213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233"/>
            <a:ext cx="4974696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4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83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12" y="6871500"/>
            <a:ext cx="6423025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12" y="4532321"/>
            <a:ext cx="6423025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70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4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1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08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85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62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3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1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05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1221" y="2495129"/>
            <a:ext cx="3337454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73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6" y="2393639"/>
            <a:ext cx="3338766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6" y="3391194"/>
            <a:ext cx="3338766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38599" y="2393639"/>
            <a:ext cx="3340078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708" indent="0">
              <a:buNone/>
              <a:defRPr sz="2200" b="1"/>
            </a:lvl2pPr>
            <a:lvl3pPr marL="995416" indent="0">
              <a:buNone/>
              <a:defRPr sz="2000" b="1"/>
            </a:lvl3pPr>
            <a:lvl4pPr marL="1493124" indent="0">
              <a:buNone/>
              <a:defRPr sz="1700" b="1"/>
            </a:lvl4pPr>
            <a:lvl5pPr marL="1990832" indent="0">
              <a:buNone/>
              <a:defRPr sz="1700" b="1"/>
            </a:lvl5pPr>
            <a:lvl6pPr marL="2488540" indent="0">
              <a:buNone/>
              <a:defRPr sz="1700" b="1"/>
            </a:lvl6pPr>
            <a:lvl7pPr marL="2986248" indent="0">
              <a:buNone/>
              <a:defRPr sz="1700" b="1"/>
            </a:lvl7pPr>
            <a:lvl8pPr marL="3483955" indent="0">
              <a:buNone/>
              <a:defRPr sz="1700" b="1"/>
            </a:lvl8pPr>
            <a:lvl9pPr marL="3981663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38599" y="3391194"/>
            <a:ext cx="3340078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61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17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7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7" y="425757"/>
            <a:ext cx="2486037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4383" y="425757"/>
            <a:ext cx="4224294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7" y="2237694"/>
            <a:ext cx="2486037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84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127" y="7485381"/>
            <a:ext cx="4533900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127" y="955475"/>
            <a:ext cx="4533900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708" indent="0">
              <a:buNone/>
              <a:defRPr sz="3000"/>
            </a:lvl2pPr>
            <a:lvl3pPr marL="995416" indent="0">
              <a:buNone/>
              <a:defRPr sz="2600"/>
            </a:lvl3pPr>
            <a:lvl4pPr marL="1493124" indent="0">
              <a:buNone/>
              <a:defRPr sz="2200"/>
            </a:lvl4pPr>
            <a:lvl5pPr marL="1990832" indent="0">
              <a:buNone/>
              <a:defRPr sz="2200"/>
            </a:lvl5pPr>
            <a:lvl6pPr marL="2488540" indent="0">
              <a:buNone/>
              <a:defRPr sz="2200"/>
            </a:lvl6pPr>
            <a:lvl7pPr marL="2986248" indent="0">
              <a:buNone/>
              <a:defRPr sz="2200"/>
            </a:lvl7pPr>
            <a:lvl8pPr marL="3483955" indent="0">
              <a:buNone/>
              <a:defRPr sz="2200"/>
            </a:lvl8pPr>
            <a:lvl9pPr marL="398166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1127" y="8369073"/>
            <a:ext cx="4533900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708" indent="0">
              <a:buNone/>
              <a:defRPr sz="1300"/>
            </a:lvl2pPr>
            <a:lvl3pPr marL="995416" indent="0">
              <a:buNone/>
              <a:defRPr sz="1100"/>
            </a:lvl3pPr>
            <a:lvl4pPr marL="1493124" indent="0">
              <a:buNone/>
              <a:defRPr sz="1000"/>
            </a:lvl4pPr>
            <a:lvl5pPr marL="1990832" indent="0">
              <a:buNone/>
              <a:defRPr sz="1000"/>
            </a:lvl5pPr>
            <a:lvl6pPr marL="2488540" indent="0">
              <a:buNone/>
              <a:defRPr sz="1000"/>
            </a:lvl6pPr>
            <a:lvl7pPr marL="2986248" indent="0">
              <a:buNone/>
              <a:defRPr sz="1000"/>
            </a:lvl7pPr>
            <a:lvl8pPr marL="3483955" indent="0">
              <a:buNone/>
              <a:defRPr sz="1000"/>
            </a:lvl8pPr>
            <a:lvl9pPr marL="3981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825" y="428232"/>
            <a:ext cx="6800850" cy="1782233"/>
          </a:xfrm>
          <a:prstGeom prst="rect">
            <a:avLst/>
          </a:prstGeom>
        </p:spPr>
        <p:txBody>
          <a:bodyPr vert="horz" lIns="99542" tIns="49771" rIns="99542" bIns="4977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495129"/>
            <a:ext cx="6800850" cy="7057150"/>
          </a:xfrm>
          <a:prstGeom prst="rect">
            <a:avLst/>
          </a:prstGeom>
        </p:spPr>
        <p:txBody>
          <a:bodyPr vert="horz" lIns="99542" tIns="49771" rIns="99542" bIns="4977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7825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1FB86-A65A-40D5-9AE1-C27ABF78EB90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1804" y="9911199"/>
            <a:ext cx="2392892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5492" y="9911199"/>
            <a:ext cx="1763183" cy="569324"/>
          </a:xfrm>
          <a:prstGeom prst="rect">
            <a:avLst/>
          </a:prstGeom>
        </p:spPr>
        <p:txBody>
          <a:bodyPr vert="horz" lIns="99542" tIns="49771" rIns="99542" bIns="4977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9BEC-FCB7-4363-96DB-30F7FCD0EE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9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416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281" indent="-373281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775" indent="-311067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270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978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686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394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101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809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517" indent="-248854" algn="l" defTabSz="9954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0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416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124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832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540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248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955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663" algn="l" defTabSz="995416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object 6"/>
          <p:cNvSpPr/>
          <p:nvPr/>
        </p:nvSpPr>
        <p:spPr>
          <a:xfrm>
            <a:off x="726492" y="2106340"/>
            <a:ext cx="843846" cy="434810"/>
          </a:xfrm>
          <a:custGeom>
            <a:avLst/>
            <a:gdLst/>
            <a:ahLst/>
            <a:cxnLst/>
            <a:rect l="l" t="t" r="r" b="b"/>
            <a:pathLst>
              <a:path w="1008380" h="2088514">
                <a:moveTo>
                  <a:pt x="1007986" y="0"/>
                </a:moveTo>
                <a:lnTo>
                  <a:pt x="35991" y="0"/>
                </a:lnTo>
                <a:lnTo>
                  <a:pt x="22015" y="2839"/>
                </a:lnTo>
                <a:lnTo>
                  <a:pt x="10571" y="10571"/>
                </a:lnTo>
                <a:lnTo>
                  <a:pt x="2839" y="22015"/>
                </a:lnTo>
                <a:lnTo>
                  <a:pt x="0" y="35991"/>
                </a:lnTo>
                <a:lnTo>
                  <a:pt x="0" y="2052002"/>
                </a:lnTo>
                <a:lnTo>
                  <a:pt x="2839" y="2065979"/>
                </a:lnTo>
                <a:lnTo>
                  <a:pt x="10571" y="2077423"/>
                </a:lnTo>
                <a:lnTo>
                  <a:pt x="22015" y="2085154"/>
                </a:lnTo>
                <a:lnTo>
                  <a:pt x="35991" y="2087994"/>
                </a:lnTo>
                <a:lnTo>
                  <a:pt x="1007986" y="2087994"/>
                </a:lnTo>
                <a:lnTo>
                  <a:pt x="100798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</a:pPr>
            <a:r>
              <a:rPr lang="ja-JP" altLang="en-US"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事業所名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sp>
        <p:nvSpPr>
          <p:cNvPr id="212" name="object 6"/>
          <p:cNvSpPr/>
          <p:nvPr/>
        </p:nvSpPr>
        <p:spPr>
          <a:xfrm>
            <a:off x="3490217" y="2100651"/>
            <a:ext cx="592947" cy="447400"/>
          </a:xfrm>
          <a:custGeom>
            <a:avLst/>
            <a:gdLst/>
            <a:ahLst/>
            <a:cxnLst/>
            <a:rect l="l" t="t" r="r" b="b"/>
            <a:pathLst>
              <a:path w="1008380" h="2088514">
                <a:moveTo>
                  <a:pt x="1007986" y="0"/>
                </a:moveTo>
                <a:lnTo>
                  <a:pt x="35991" y="0"/>
                </a:lnTo>
                <a:lnTo>
                  <a:pt x="22015" y="2839"/>
                </a:lnTo>
                <a:lnTo>
                  <a:pt x="10571" y="10571"/>
                </a:lnTo>
                <a:lnTo>
                  <a:pt x="2839" y="22015"/>
                </a:lnTo>
                <a:lnTo>
                  <a:pt x="0" y="35991"/>
                </a:lnTo>
                <a:lnTo>
                  <a:pt x="0" y="2052002"/>
                </a:lnTo>
                <a:lnTo>
                  <a:pt x="2839" y="2065979"/>
                </a:lnTo>
                <a:lnTo>
                  <a:pt x="10571" y="2077423"/>
                </a:lnTo>
                <a:lnTo>
                  <a:pt x="22015" y="2085154"/>
                </a:lnTo>
                <a:lnTo>
                  <a:pt x="35991" y="2087994"/>
                </a:lnTo>
                <a:lnTo>
                  <a:pt x="1007986" y="2087994"/>
                </a:lnTo>
                <a:lnTo>
                  <a:pt x="1007986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 anchor="ctr"/>
          <a:lstStyle/>
          <a:p>
            <a:pPr algn="ctr">
              <a:lnSpc>
                <a:spcPct val="100000"/>
              </a:lnSpc>
            </a:pP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rPr>
              <a:t>所属名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grpSp>
        <p:nvGrpSpPr>
          <p:cNvPr id="170" name="グループ化 169"/>
          <p:cNvGrpSpPr/>
          <p:nvPr/>
        </p:nvGrpSpPr>
        <p:grpSpPr>
          <a:xfrm>
            <a:off x="2024800" y="1590489"/>
            <a:ext cx="3510985" cy="338554"/>
            <a:chOff x="833904" y="1214162"/>
            <a:chExt cx="2759759" cy="338554"/>
          </a:xfrm>
        </p:grpSpPr>
        <p:sp>
          <p:nvSpPr>
            <p:cNvPr id="197" name="object 62"/>
            <p:cNvSpPr txBox="1"/>
            <p:nvPr/>
          </p:nvSpPr>
          <p:spPr>
            <a:xfrm>
              <a:off x="833904" y="1292208"/>
              <a:ext cx="655322" cy="2308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5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健康保険</a:t>
              </a:r>
              <a:endParaRPr sz="15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0" name="object 62"/>
            <p:cNvSpPr txBox="1"/>
            <p:nvPr/>
          </p:nvSpPr>
          <p:spPr>
            <a:xfrm>
              <a:off x="2918364" y="1307596"/>
              <a:ext cx="675299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r>
                <a:rPr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申請書</a:t>
              </a:r>
              <a:endParaRPr sz="14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201" name="object 62"/>
            <p:cNvSpPr txBox="1"/>
            <p:nvPr/>
          </p:nvSpPr>
          <p:spPr>
            <a:xfrm>
              <a:off x="1489226" y="1214162"/>
              <a:ext cx="1607945" cy="33855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22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限度額適用認定</a:t>
              </a:r>
              <a:endParaRPr sz="22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sp>
        <p:nvSpPr>
          <p:cNvPr id="204" name="object 62"/>
          <p:cNvSpPr txBox="1"/>
          <p:nvPr/>
        </p:nvSpPr>
        <p:spPr>
          <a:xfrm>
            <a:off x="1926453" y="522164"/>
            <a:ext cx="156376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endParaRPr sz="2400" b="1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PMingLiU"/>
            </a:endParaRPr>
          </a:p>
        </p:txBody>
      </p:sp>
      <p:grpSp>
        <p:nvGrpSpPr>
          <p:cNvPr id="121" name="グループ化 120"/>
          <p:cNvGrpSpPr/>
          <p:nvPr/>
        </p:nvGrpSpPr>
        <p:grpSpPr>
          <a:xfrm>
            <a:off x="575324" y="4410998"/>
            <a:ext cx="6693385" cy="1296143"/>
            <a:chOff x="323989" y="5202684"/>
            <a:chExt cx="6890734" cy="1044575"/>
          </a:xfrm>
        </p:grpSpPr>
        <p:sp>
          <p:nvSpPr>
            <p:cNvPr id="122" name="bk object 16"/>
            <p:cNvSpPr/>
            <p:nvPr/>
          </p:nvSpPr>
          <p:spPr>
            <a:xfrm>
              <a:off x="521963" y="5833277"/>
              <a:ext cx="887145" cy="413982"/>
            </a:xfrm>
            <a:custGeom>
              <a:avLst/>
              <a:gdLst/>
              <a:ahLst/>
              <a:cxnLst/>
              <a:rect l="l" t="t" r="r" b="b"/>
              <a:pathLst>
                <a:path w="1008380" h="1044575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008011"/>
                  </a:lnTo>
                  <a:lnTo>
                    <a:pt x="2839" y="1021988"/>
                  </a:lnTo>
                  <a:lnTo>
                    <a:pt x="10571" y="1033432"/>
                  </a:lnTo>
                  <a:lnTo>
                    <a:pt x="22015" y="1041164"/>
                  </a:lnTo>
                  <a:lnTo>
                    <a:pt x="35991" y="1044003"/>
                  </a:lnTo>
                  <a:lnTo>
                    <a:pt x="1007999" y="1044003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希望適用月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3" name="bk object 16"/>
            <p:cNvSpPr/>
            <p:nvPr/>
          </p:nvSpPr>
          <p:spPr>
            <a:xfrm>
              <a:off x="521964" y="5202685"/>
              <a:ext cx="887145" cy="683996"/>
            </a:xfrm>
            <a:custGeom>
              <a:avLst/>
              <a:gdLst/>
              <a:ahLst/>
              <a:cxnLst/>
              <a:rect l="l" t="t" r="r" b="b"/>
              <a:pathLst>
                <a:path w="1008380" h="1044575">
                  <a:moveTo>
                    <a:pt x="1007999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1008011"/>
                  </a:lnTo>
                  <a:lnTo>
                    <a:pt x="2839" y="1021988"/>
                  </a:lnTo>
                  <a:lnTo>
                    <a:pt x="10571" y="1033432"/>
                  </a:lnTo>
                  <a:lnTo>
                    <a:pt x="22015" y="1041164"/>
                  </a:lnTo>
                  <a:lnTo>
                    <a:pt x="35991" y="1044003"/>
                  </a:lnTo>
                  <a:lnTo>
                    <a:pt x="1007999" y="1044003"/>
                  </a:lnTo>
                  <a:lnTo>
                    <a:pt x="1007999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3600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療養を受ける方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7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被保険者の場合は</a:t>
              </a:r>
              <a:endParaRPr lang="en-US" altLang="ja-JP" sz="7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7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氏名と生年月日は</a:t>
              </a:r>
              <a:endParaRPr lang="en-US" altLang="ja-JP" sz="7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7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</a:t>
              </a:r>
              <a:r>
                <a:rPr lang="ja-JP" altLang="en-US" sz="7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記入の必要はあり</a:t>
              </a:r>
              <a:endParaRPr lang="en-US" altLang="ja-JP" sz="7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7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 ません</a:t>
              </a:r>
              <a:endParaRPr sz="7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4" name="bk object 21"/>
            <p:cNvSpPr/>
            <p:nvPr/>
          </p:nvSpPr>
          <p:spPr>
            <a:xfrm>
              <a:off x="2321426" y="5256392"/>
              <a:ext cx="300390" cy="576580"/>
            </a:xfrm>
            <a:custGeom>
              <a:avLst/>
              <a:gdLst/>
              <a:ahLst/>
              <a:cxnLst/>
              <a:rect l="l" t="t" r="r" b="b"/>
              <a:pathLst>
                <a:path w="324485" h="576579">
                  <a:moveTo>
                    <a:pt x="306006" y="0"/>
                  </a:moveTo>
                  <a:lnTo>
                    <a:pt x="18008" y="0"/>
                  </a:lnTo>
                  <a:lnTo>
                    <a:pt x="11015" y="1420"/>
                  </a:lnTo>
                  <a:lnTo>
                    <a:pt x="5289" y="5287"/>
                  </a:lnTo>
                  <a:lnTo>
                    <a:pt x="1420" y="11010"/>
                  </a:lnTo>
                  <a:lnTo>
                    <a:pt x="0" y="17995"/>
                  </a:lnTo>
                  <a:lnTo>
                    <a:pt x="0" y="557987"/>
                  </a:lnTo>
                  <a:lnTo>
                    <a:pt x="1420" y="564972"/>
                  </a:lnTo>
                  <a:lnTo>
                    <a:pt x="5289" y="570695"/>
                  </a:lnTo>
                  <a:lnTo>
                    <a:pt x="11015" y="574562"/>
                  </a:lnTo>
                  <a:lnTo>
                    <a:pt x="18008" y="575983"/>
                  </a:lnTo>
                  <a:lnTo>
                    <a:pt x="306006" y="575983"/>
                  </a:lnTo>
                  <a:lnTo>
                    <a:pt x="312992" y="574562"/>
                  </a:lnTo>
                  <a:lnTo>
                    <a:pt x="318714" y="570695"/>
                  </a:lnTo>
                  <a:lnTo>
                    <a:pt x="322581" y="564972"/>
                  </a:lnTo>
                  <a:lnTo>
                    <a:pt x="324002" y="557987"/>
                  </a:lnTo>
                  <a:lnTo>
                    <a:pt x="324002" y="17995"/>
                  </a:lnTo>
                  <a:lnTo>
                    <a:pt x="322581" y="11010"/>
                  </a:lnTo>
                  <a:lnTo>
                    <a:pt x="318714" y="5287"/>
                  </a:lnTo>
                  <a:lnTo>
                    <a:pt x="312992" y="1420"/>
                  </a:lnTo>
                  <a:lnTo>
                    <a:pt x="30600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氏名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29" name="bk object 22"/>
            <p:cNvSpPr/>
            <p:nvPr/>
          </p:nvSpPr>
          <p:spPr>
            <a:xfrm>
              <a:off x="4643996" y="5256697"/>
              <a:ext cx="305299" cy="576580"/>
            </a:xfrm>
            <a:custGeom>
              <a:avLst/>
              <a:gdLst/>
              <a:ahLst/>
              <a:cxnLst/>
              <a:rect l="l" t="t" r="r" b="b"/>
              <a:pathLst>
                <a:path w="324485" h="576579">
                  <a:moveTo>
                    <a:pt x="306006" y="0"/>
                  </a:moveTo>
                  <a:lnTo>
                    <a:pt x="17995" y="0"/>
                  </a:lnTo>
                  <a:lnTo>
                    <a:pt x="11010" y="1420"/>
                  </a:lnTo>
                  <a:lnTo>
                    <a:pt x="5287" y="5287"/>
                  </a:lnTo>
                  <a:lnTo>
                    <a:pt x="1420" y="11010"/>
                  </a:lnTo>
                  <a:lnTo>
                    <a:pt x="0" y="17995"/>
                  </a:lnTo>
                  <a:lnTo>
                    <a:pt x="0" y="557987"/>
                  </a:lnTo>
                  <a:lnTo>
                    <a:pt x="1420" y="564972"/>
                  </a:lnTo>
                  <a:lnTo>
                    <a:pt x="5287" y="570695"/>
                  </a:lnTo>
                  <a:lnTo>
                    <a:pt x="11010" y="574562"/>
                  </a:lnTo>
                  <a:lnTo>
                    <a:pt x="17995" y="575983"/>
                  </a:lnTo>
                  <a:lnTo>
                    <a:pt x="306006" y="575983"/>
                  </a:lnTo>
                  <a:lnTo>
                    <a:pt x="312992" y="574562"/>
                  </a:lnTo>
                  <a:lnTo>
                    <a:pt x="318714" y="570695"/>
                  </a:lnTo>
                  <a:lnTo>
                    <a:pt x="322581" y="564972"/>
                  </a:lnTo>
                  <a:lnTo>
                    <a:pt x="324002" y="557987"/>
                  </a:lnTo>
                  <a:lnTo>
                    <a:pt x="324002" y="17995"/>
                  </a:lnTo>
                  <a:lnTo>
                    <a:pt x="322581" y="11010"/>
                  </a:lnTo>
                  <a:lnTo>
                    <a:pt x="318714" y="5287"/>
                  </a:lnTo>
                  <a:lnTo>
                    <a:pt x="312992" y="1420"/>
                  </a:lnTo>
                  <a:lnTo>
                    <a:pt x="30600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36000" tIns="0" rIns="0" bIns="0" rtlCol="0" anchor="ctr" anchorCtr="0"/>
            <a:lstStyle/>
            <a:p>
              <a:pPr algn="ctr"/>
              <a:r>
                <a:rPr lang="ja-JP" altLang="en-US" sz="9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生年</a:t>
              </a:r>
              <a:endParaRPr lang="en-US" altLang="ja-JP" sz="9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lang="ja-JP" altLang="en-US"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月日</a:t>
              </a:r>
              <a:endParaRPr sz="9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6" name="bk object 26"/>
            <p:cNvSpPr/>
            <p:nvPr/>
          </p:nvSpPr>
          <p:spPr>
            <a:xfrm>
              <a:off x="323989" y="5202684"/>
              <a:ext cx="216535" cy="1044575"/>
            </a:xfrm>
            <a:custGeom>
              <a:avLst/>
              <a:gdLst/>
              <a:ahLst/>
              <a:cxnLst/>
              <a:rect l="l" t="t" r="r" b="b"/>
              <a:pathLst>
                <a:path w="216534" h="1044575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1008011"/>
                  </a:lnTo>
                  <a:lnTo>
                    <a:pt x="2841" y="1021988"/>
                  </a:lnTo>
                  <a:lnTo>
                    <a:pt x="10577" y="1033432"/>
                  </a:lnTo>
                  <a:lnTo>
                    <a:pt x="22025" y="1041164"/>
                  </a:lnTo>
                  <a:lnTo>
                    <a:pt x="36004" y="1044003"/>
                  </a:lnTo>
                  <a:lnTo>
                    <a:pt x="216001" y="1044003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pPr algn="ctr"/>
              <a:r>
                <a:rPr lang="ja-JP" altLang="en-US" sz="1000" b="1" dirty="0" smtClean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認定対象者欄</a:t>
              </a:r>
              <a:endParaRPr sz="1000" b="1" dirty="0">
                <a:solidFill>
                  <a:prstClr val="white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38" name="bk object 27"/>
            <p:cNvSpPr/>
            <p:nvPr/>
          </p:nvSpPr>
          <p:spPr>
            <a:xfrm>
              <a:off x="323989" y="5202684"/>
              <a:ext cx="6668152" cy="1044575"/>
            </a:xfrm>
            <a:custGeom>
              <a:avLst/>
              <a:gdLst/>
              <a:ahLst/>
              <a:cxnLst/>
              <a:rect l="l" t="t" r="r" b="b"/>
              <a:pathLst>
                <a:path w="6912609" h="1044575">
                  <a:moveTo>
                    <a:pt x="6912000" y="1008011"/>
                  </a:moveTo>
                  <a:lnTo>
                    <a:pt x="6909160" y="1021988"/>
                  </a:lnTo>
                  <a:lnTo>
                    <a:pt x="6901427" y="1033432"/>
                  </a:lnTo>
                  <a:lnTo>
                    <a:pt x="6889979" y="1041164"/>
                  </a:lnTo>
                  <a:lnTo>
                    <a:pt x="6875995" y="1044003"/>
                  </a:lnTo>
                  <a:lnTo>
                    <a:pt x="36004" y="1044003"/>
                  </a:lnTo>
                  <a:lnTo>
                    <a:pt x="22020" y="1041164"/>
                  </a:lnTo>
                  <a:lnTo>
                    <a:pt x="10572" y="1033432"/>
                  </a:lnTo>
                  <a:lnTo>
                    <a:pt x="2839" y="1021988"/>
                  </a:lnTo>
                  <a:lnTo>
                    <a:pt x="0" y="1008011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1008011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0" name="bk object 28"/>
            <p:cNvSpPr/>
            <p:nvPr/>
          </p:nvSpPr>
          <p:spPr>
            <a:xfrm flipV="1">
              <a:off x="539992" y="5833277"/>
              <a:ext cx="6438184" cy="42771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2" name="object 82"/>
            <p:cNvSpPr/>
            <p:nvPr/>
          </p:nvSpPr>
          <p:spPr>
            <a:xfrm>
              <a:off x="561891" y="5485461"/>
              <a:ext cx="45720" cy="369563"/>
            </a:xfrm>
            <a:custGeom>
              <a:avLst/>
              <a:gdLst/>
              <a:ahLst/>
              <a:cxnLst/>
              <a:rect l="l" t="t" r="r" b="b"/>
              <a:pathLst>
                <a:path w="72389" h="414019">
                  <a:moveTo>
                    <a:pt x="71996" y="414020"/>
                  </a:moveTo>
                  <a:lnTo>
                    <a:pt x="36004" y="414020"/>
                  </a:lnTo>
                  <a:lnTo>
                    <a:pt x="22020" y="411180"/>
                  </a:lnTo>
                  <a:lnTo>
                    <a:pt x="10572" y="403448"/>
                  </a:lnTo>
                  <a:lnTo>
                    <a:pt x="2839" y="392004"/>
                  </a:lnTo>
                  <a:lnTo>
                    <a:pt x="0" y="378028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71996" y="0"/>
                  </a:lnTo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46" name="object 83"/>
            <p:cNvSpPr/>
            <p:nvPr/>
          </p:nvSpPr>
          <p:spPr>
            <a:xfrm>
              <a:off x="1333664" y="5491419"/>
              <a:ext cx="45719" cy="363605"/>
            </a:xfrm>
            <a:custGeom>
              <a:avLst/>
              <a:gdLst/>
              <a:ahLst/>
              <a:cxnLst/>
              <a:rect l="l" t="t" r="r" b="b"/>
              <a:pathLst>
                <a:path w="72390" h="414019">
                  <a:moveTo>
                    <a:pt x="0" y="414020"/>
                  </a:moveTo>
                  <a:lnTo>
                    <a:pt x="35991" y="414020"/>
                  </a:lnTo>
                  <a:lnTo>
                    <a:pt x="49983" y="411180"/>
                  </a:lnTo>
                  <a:lnTo>
                    <a:pt x="61434" y="403448"/>
                  </a:lnTo>
                  <a:lnTo>
                    <a:pt x="69169" y="392004"/>
                  </a:lnTo>
                  <a:lnTo>
                    <a:pt x="72009" y="378028"/>
                  </a:lnTo>
                  <a:lnTo>
                    <a:pt x="72009" y="36004"/>
                  </a:lnTo>
                  <a:lnTo>
                    <a:pt x="69169" y="22025"/>
                  </a:lnTo>
                  <a:lnTo>
                    <a:pt x="61434" y="10577"/>
                  </a:lnTo>
                  <a:lnTo>
                    <a:pt x="49983" y="2841"/>
                  </a:lnTo>
                  <a:lnTo>
                    <a:pt x="35991" y="0"/>
                  </a:lnTo>
                  <a:lnTo>
                    <a:pt x="0" y="0"/>
                  </a:lnTo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58" name="object 78"/>
            <p:cNvSpPr txBox="1"/>
            <p:nvPr/>
          </p:nvSpPr>
          <p:spPr>
            <a:xfrm>
              <a:off x="5011340" y="5284072"/>
              <a:ext cx="529274" cy="490507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昭和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平成</a:t>
              </a:r>
              <a:endParaRPr lang="en-US" altLang="ja-JP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□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令和</a:t>
              </a:r>
              <a:endParaRPr lang="en-US" altLang="ja-JP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  <a:p>
              <a:pPr marL="12700">
                <a:lnSpc>
                  <a:spcPct val="150000"/>
                </a:lnSpc>
              </a:pP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61" name="object 72"/>
            <p:cNvSpPr txBox="1"/>
            <p:nvPr/>
          </p:nvSpPr>
          <p:spPr>
            <a:xfrm>
              <a:off x="5011340" y="5930341"/>
              <a:ext cx="2203383" cy="288343"/>
            </a:xfrm>
            <a:prstGeom prst="rect">
              <a:avLst/>
            </a:prstGeom>
          </p:spPr>
          <p:txBody>
            <a:bodyPr vert="horz" wrap="square" lIns="0" tIns="0" rIns="0" bIns="0" rtlCol="0" anchor="ctr" anchorCtr="0">
              <a:noAutofit/>
            </a:bodyPr>
            <a:lstStyle/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endParaRPr lang="ja-JP" altLang="en-US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64" name="object 78"/>
            <p:cNvSpPr txBox="1"/>
            <p:nvPr/>
          </p:nvSpPr>
          <p:spPr>
            <a:xfrm>
              <a:off x="2483670" y="5982622"/>
              <a:ext cx="2874125" cy="1860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50000"/>
                </a:lnSpc>
              </a:pP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ja-JP" altLang="en-US"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　　令和　　　　</a:t>
              </a:r>
              <a:r>
                <a:rPr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年</a:t>
              </a:r>
              <a:r>
                <a:rPr lang="ja-JP" altLang="en-US"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　</a:t>
              </a:r>
              <a:r>
                <a:rPr lang="ja-JP" altLang="en-US" sz="10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r>
                <a:rPr lang="ja-JP" altLang="en-US"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月　～</a:t>
              </a:r>
              <a:r>
                <a:rPr lang="ja-JP" altLang="en-US" sz="10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　</a:t>
              </a:r>
              <a:endParaRPr sz="10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</p:grpSp>
      <p:sp>
        <p:nvSpPr>
          <p:cNvPr id="98" name="object 78"/>
          <p:cNvSpPr txBox="1"/>
          <p:nvPr/>
        </p:nvSpPr>
        <p:spPr>
          <a:xfrm>
            <a:off x="5703459" y="4761877"/>
            <a:ext cx="1362675" cy="25655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50000"/>
              </a:lnSpc>
            </a:pP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  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年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月　 　　日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grpSp>
        <p:nvGrpSpPr>
          <p:cNvPr id="127" name="グループ化 126"/>
          <p:cNvGrpSpPr/>
          <p:nvPr/>
        </p:nvGrpSpPr>
        <p:grpSpPr>
          <a:xfrm>
            <a:off x="563543" y="2100650"/>
            <a:ext cx="6497625" cy="2310347"/>
            <a:chOff x="289103" y="1324890"/>
            <a:chExt cx="6937023" cy="2642032"/>
          </a:xfrm>
        </p:grpSpPr>
        <p:sp>
          <p:nvSpPr>
            <p:cNvPr id="131" name="object 6"/>
            <p:cNvSpPr/>
            <p:nvPr/>
          </p:nvSpPr>
          <p:spPr>
            <a:xfrm>
              <a:off x="539750" y="3772079"/>
              <a:ext cx="6686376" cy="194843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 anchor="ctr"/>
            <a:lstStyle/>
            <a:p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2" name="object 6"/>
            <p:cNvSpPr/>
            <p:nvPr/>
          </p:nvSpPr>
          <p:spPr>
            <a:xfrm>
              <a:off x="539509" y="3347972"/>
              <a:ext cx="815861" cy="52152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3" name="object 6"/>
            <p:cNvSpPr/>
            <p:nvPr/>
          </p:nvSpPr>
          <p:spPr>
            <a:xfrm>
              <a:off x="544053" y="2988132"/>
              <a:ext cx="810405" cy="359841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住所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4" name="object 6"/>
            <p:cNvSpPr/>
            <p:nvPr/>
          </p:nvSpPr>
          <p:spPr>
            <a:xfrm>
              <a:off x="544966" y="2372915"/>
              <a:ext cx="810405" cy="615077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氏</a:t>
              </a:r>
              <a:r>
                <a:rPr lang="ja-JP" altLang="en-US" sz="900" spc="-22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名・</a:t>
              </a:r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印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35" name="object 6"/>
            <p:cNvSpPr/>
            <p:nvPr/>
          </p:nvSpPr>
          <p:spPr>
            <a:xfrm>
              <a:off x="544966" y="1836522"/>
              <a:ext cx="810405" cy="539469"/>
            </a:xfrm>
            <a:custGeom>
              <a:avLst/>
              <a:gdLst/>
              <a:ahLst/>
              <a:cxnLst/>
              <a:rect l="l" t="t" r="r" b="b"/>
              <a:pathLst>
                <a:path w="1008380" h="2088514">
                  <a:moveTo>
                    <a:pt x="1007986" y="0"/>
                  </a:moveTo>
                  <a:lnTo>
                    <a:pt x="35991" y="0"/>
                  </a:lnTo>
                  <a:lnTo>
                    <a:pt x="22015" y="2839"/>
                  </a:lnTo>
                  <a:lnTo>
                    <a:pt x="10571" y="10571"/>
                  </a:lnTo>
                  <a:lnTo>
                    <a:pt x="2839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39" y="2065979"/>
                  </a:lnTo>
                  <a:lnTo>
                    <a:pt x="10571" y="2077423"/>
                  </a:lnTo>
                  <a:lnTo>
                    <a:pt x="22015" y="2085154"/>
                  </a:lnTo>
                  <a:lnTo>
                    <a:pt x="35991" y="2087994"/>
                  </a:lnTo>
                  <a:lnTo>
                    <a:pt x="1007986" y="2087994"/>
                  </a:lnTo>
                  <a:lnTo>
                    <a:pt x="100798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0" tIns="0" rIns="0" bIns="0" rtlCol="0" anchor="ctr"/>
            <a:lstStyle/>
            <a:p>
              <a:pPr algn="ctr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被保険者</a:t>
              </a:r>
              <a:r>
                <a:rPr lang="ja-JP" altLang="en-US" sz="900" spc="-1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証</a:t>
              </a:r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の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1" name="object 5"/>
            <p:cNvSpPr/>
            <p:nvPr/>
          </p:nvSpPr>
          <p:spPr>
            <a:xfrm>
              <a:off x="1311732" y="1836522"/>
              <a:ext cx="1820883" cy="204325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記号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43" name="object 17"/>
            <p:cNvSpPr/>
            <p:nvPr/>
          </p:nvSpPr>
          <p:spPr>
            <a:xfrm>
              <a:off x="289103" y="1331395"/>
              <a:ext cx="270423" cy="2538105"/>
            </a:xfrm>
            <a:custGeom>
              <a:avLst/>
              <a:gdLst/>
              <a:ahLst/>
              <a:cxnLst/>
              <a:rect l="l" t="t" r="r" b="b"/>
              <a:pathLst>
                <a:path w="216534" h="2088514">
                  <a:moveTo>
                    <a:pt x="216001" y="0"/>
                  </a:moveTo>
                  <a:lnTo>
                    <a:pt x="36004" y="0"/>
                  </a:lnTo>
                  <a:lnTo>
                    <a:pt x="22025" y="2839"/>
                  </a:lnTo>
                  <a:lnTo>
                    <a:pt x="10577" y="10571"/>
                  </a:lnTo>
                  <a:lnTo>
                    <a:pt x="2841" y="22015"/>
                  </a:lnTo>
                  <a:lnTo>
                    <a:pt x="0" y="35991"/>
                  </a:lnTo>
                  <a:lnTo>
                    <a:pt x="0" y="2052002"/>
                  </a:lnTo>
                  <a:lnTo>
                    <a:pt x="2841" y="2065979"/>
                  </a:lnTo>
                  <a:lnTo>
                    <a:pt x="10577" y="2077423"/>
                  </a:lnTo>
                  <a:lnTo>
                    <a:pt x="22025" y="2085154"/>
                  </a:lnTo>
                  <a:lnTo>
                    <a:pt x="36004" y="2087994"/>
                  </a:lnTo>
                  <a:lnTo>
                    <a:pt x="216001" y="2087994"/>
                  </a:lnTo>
                  <a:lnTo>
                    <a:pt x="216001" y="0"/>
                  </a:lnTo>
                  <a:close/>
                </a:path>
              </a:pathLst>
            </a:custGeom>
            <a:solidFill>
              <a:srgbClr val="6D6E71"/>
            </a:solidFill>
          </p:spPr>
          <p:txBody>
            <a:bodyPr vert="eaVert" wrap="square" lIns="0" tIns="72000" rIns="0" bIns="0" rtlCol="0" anchor="ctr" anchorCtr="0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被保険者（申請者）</a:t>
              </a:r>
              <a:r>
                <a:rPr lang="ja-JP" altLang="en-US" sz="1000" b="1" dirty="0" smtClean="0">
                  <a:solidFill>
                    <a:schemeClr val="bg1"/>
                  </a:solidFill>
                </a:rPr>
                <a:t>情報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object 22"/>
            <p:cNvSpPr/>
            <p:nvPr/>
          </p:nvSpPr>
          <p:spPr>
            <a:xfrm flipV="1">
              <a:off x="539992" y="2153384"/>
              <a:ext cx="6669399" cy="219529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5" name="object 23"/>
            <p:cNvSpPr/>
            <p:nvPr/>
          </p:nvSpPr>
          <p:spPr>
            <a:xfrm flipV="1">
              <a:off x="539992" y="2924436"/>
              <a:ext cx="6686134" cy="63556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78" name="object 25"/>
            <p:cNvSpPr/>
            <p:nvPr/>
          </p:nvSpPr>
          <p:spPr>
            <a:xfrm rot="10800000" flipV="1">
              <a:off x="1363982" y="2562129"/>
              <a:ext cx="3910438" cy="52283"/>
            </a:xfrm>
            <a:custGeom>
              <a:avLst/>
              <a:gdLst/>
              <a:ahLst/>
              <a:cxnLst/>
              <a:rect l="l" t="t" r="r" b="b"/>
              <a:pathLst>
                <a:path w="3221990">
                  <a:moveTo>
                    <a:pt x="0" y="0"/>
                  </a:moveTo>
                  <a:lnTo>
                    <a:pt x="3221964" y="0"/>
                  </a:lnTo>
                </a:path>
              </a:pathLst>
            </a:custGeom>
            <a:ln w="5397">
              <a:solidFill>
                <a:srgbClr val="231F2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81" name="object 66"/>
            <p:cNvSpPr txBox="1"/>
            <p:nvPr/>
          </p:nvSpPr>
          <p:spPr>
            <a:xfrm>
              <a:off x="1311732" y="2413101"/>
              <a:ext cx="666318" cy="10772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700" spc="-5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（</a:t>
              </a:r>
              <a:r>
                <a:rPr sz="700" spc="12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フ</a:t>
              </a:r>
              <a:r>
                <a:rPr sz="700" spc="6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リ</a:t>
              </a:r>
              <a:r>
                <a:rPr sz="700" spc="215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ガ</a:t>
              </a:r>
              <a:r>
                <a:rPr sz="700" spc="1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ナ</a:t>
              </a:r>
              <a:r>
                <a:rPr sz="7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）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86" name="object 142"/>
            <p:cNvSpPr/>
            <p:nvPr/>
          </p:nvSpPr>
          <p:spPr>
            <a:xfrm>
              <a:off x="4373981" y="3046742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都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87" name="object 143"/>
            <p:cNvSpPr/>
            <p:nvPr/>
          </p:nvSpPr>
          <p:spPr>
            <a:xfrm>
              <a:off x="4535982" y="3046742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道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88" name="object 144"/>
            <p:cNvSpPr/>
            <p:nvPr/>
          </p:nvSpPr>
          <p:spPr>
            <a:xfrm>
              <a:off x="4373981" y="3208743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府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89" name="object 145"/>
            <p:cNvSpPr/>
            <p:nvPr/>
          </p:nvSpPr>
          <p:spPr>
            <a:xfrm>
              <a:off x="4535982" y="3208743"/>
              <a:ext cx="126364" cy="126364"/>
            </a:xfrm>
            <a:custGeom>
              <a:avLst/>
              <a:gdLst/>
              <a:ahLst/>
              <a:cxnLst/>
              <a:rect l="l" t="t" r="r" b="b"/>
              <a:pathLst>
                <a:path w="126364" h="126364">
                  <a:moveTo>
                    <a:pt x="126009" y="63004"/>
                  </a:moveTo>
                  <a:lnTo>
                    <a:pt x="121058" y="87522"/>
                  </a:lnTo>
                  <a:lnTo>
                    <a:pt x="107556" y="107545"/>
                  </a:lnTo>
                  <a:lnTo>
                    <a:pt x="87529" y="121045"/>
                  </a:lnTo>
                  <a:lnTo>
                    <a:pt x="63004" y="125996"/>
                  </a:lnTo>
                  <a:lnTo>
                    <a:pt x="38479" y="121045"/>
                  </a:lnTo>
                  <a:lnTo>
                    <a:pt x="18453" y="107545"/>
                  </a:lnTo>
                  <a:lnTo>
                    <a:pt x="4951" y="87522"/>
                  </a:lnTo>
                  <a:lnTo>
                    <a:pt x="0" y="63004"/>
                  </a:lnTo>
                  <a:lnTo>
                    <a:pt x="4951" y="38479"/>
                  </a:lnTo>
                  <a:lnTo>
                    <a:pt x="18453" y="18453"/>
                  </a:lnTo>
                  <a:lnTo>
                    <a:pt x="38479" y="4951"/>
                  </a:lnTo>
                  <a:lnTo>
                    <a:pt x="63004" y="0"/>
                  </a:lnTo>
                  <a:lnTo>
                    <a:pt x="87529" y="4951"/>
                  </a:lnTo>
                  <a:lnTo>
                    <a:pt x="107556" y="18453"/>
                  </a:lnTo>
                  <a:lnTo>
                    <a:pt x="121058" y="38479"/>
                  </a:lnTo>
                  <a:lnTo>
                    <a:pt x="126009" y="63004"/>
                  </a:lnTo>
                  <a:close/>
                </a:path>
              </a:pathLst>
            </a:custGeom>
            <a:ln w="5397">
              <a:solidFill>
                <a:srgbClr val="A7A9AC"/>
              </a:solidFill>
              <a:prstDash val="dash"/>
            </a:ln>
          </p:spPr>
          <p:txBody>
            <a:bodyPr wrap="square" lIns="0" tIns="0" rIns="0" bIns="0" rtlCol="0" anchor="ctr" anchorCtr="1"/>
            <a:lstStyle/>
            <a:p>
              <a:r>
                <a:rPr lang="ja-JP" altLang="en-US" sz="7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県</a:t>
              </a:r>
              <a:endParaRPr sz="7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pic>
          <p:nvPicPr>
            <p:cNvPr id="190" name="Picture 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420" y="2466963"/>
              <a:ext cx="434498" cy="50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1" name="object 5"/>
            <p:cNvSpPr/>
            <p:nvPr/>
          </p:nvSpPr>
          <p:spPr>
            <a:xfrm>
              <a:off x="3113987" y="1836522"/>
              <a:ext cx="2010994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180000" tIns="0" rIns="0" bIns="0" rtlCol="0" anchor="ctr" anchorCtr="0"/>
            <a:lstStyle/>
            <a:p>
              <a:pPr marL="12700">
                <a:lnSpc>
                  <a:spcPct val="100000"/>
                </a:lnSpc>
              </a:pPr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番号</a:t>
              </a:r>
              <a:endPara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sp>
          <p:nvSpPr>
            <p:cNvPr id="193" name="object 5"/>
            <p:cNvSpPr/>
            <p:nvPr/>
          </p:nvSpPr>
          <p:spPr>
            <a:xfrm>
              <a:off x="5083039" y="1836522"/>
              <a:ext cx="2132346" cy="204324"/>
            </a:xfrm>
            <a:custGeom>
              <a:avLst/>
              <a:gdLst/>
              <a:ahLst/>
              <a:cxnLst/>
              <a:rect l="l" t="t" r="r" b="b"/>
              <a:pathLst>
                <a:path w="6912609" h="216535">
                  <a:moveTo>
                    <a:pt x="6875995" y="0"/>
                  </a:moveTo>
                  <a:lnTo>
                    <a:pt x="35991" y="0"/>
                  </a:lnTo>
                  <a:lnTo>
                    <a:pt x="22015" y="2841"/>
                  </a:lnTo>
                  <a:lnTo>
                    <a:pt x="10571" y="10577"/>
                  </a:lnTo>
                  <a:lnTo>
                    <a:pt x="2839" y="22025"/>
                  </a:lnTo>
                  <a:lnTo>
                    <a:pt x="0" y="36004"/>
                  </a:lnTo>
                  <a:lnTo>
                    <a:pt x="0" y="216001"/>
                  </a:lnTo>
                  <a:lnTo>
                    <a:pt x="6912000" y="216001"/>
                  </a:lnTo>
                  <a:lnTo>
                    <a:pt x="6912000" y="36004"/>
                  </a:lnTo>
                  <a:lnTo>
                    <a:pt x="6909160" y="22025"/>
                  </a:lnTo>
                  <a:lnTo>
                    <a:pt x="6901427" y="10577"/>
                  </a:lnTo>
                  <a:lnTo>
                    <a:pt x="6889979" y="2841"/>
                  </a:lnTo>
                  <a:lnTo>
                    <a:pt x="687599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txBody>
            <a:bodyPr wrap="square" lIns="72000" tIns="0" rIns="0" bIns="0" rtlCol="0" anchor="ctr" anchorCtr="0"/>
            <a:lstStyle/>
            <a:p>
              <a:pPr marL="12700" algn="ctr"/>
              <a:r>
                <a:rPr lang="ja-JP" altLang="en-US" sz="9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生年</a:t>
              </a:r>
              <a:r>
                <a:rPr lang="ja-JP" altLang="en-US" sz="9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月日　　　　</a:t>
              </a:r>
              <a:endPara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endParaRPr>
            </a:p>
          </p:txBody>
        </p:sp>
        <p:sp>
          <p:nvSpPr>
            <p:cNvPr id="195" name="object 27"/>
            <p:cNvSpPr/>
            <p:nvPr/>
          </p:nvSpPr>
          <p:spPr>
            <a:xfrm>
              <a:off x="5098344" y="1836522"/>
              <a:ext cx="108150" cy="536393"/>
            </a:xfrm>
            <a:custGeom>
              <a:avLst/>
              <a:gdLst/>
              <a:ahLst/>
              <a:cxnLst/>
              <a:rect l="l" t="t" r="r" b="b"/>
              <a:pathLst>
                <a:path h="756285">
                  <a:moveTo>
                    <a:pt x="0" y="0"/>
                  </a:moveTo>
                  <a:lnTo>
                    <a:pt x="0" y="756005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4" name="object 18"/>
            <p:cNvSpPr/>
            <p:nvPr/>
          </p:nvSpPr>
          <p:spPr>
            <a:xfrm>
              <a:off x="293554" y="1324890"/>
              <a:ext cx="6921831" cy="2544611"/>
            </a:xfrm>
            <a:custGeom>
              <a:avLst/>
              <a:gdLst/>
              <a:ahLst/>
              <a:cxnLst/>
              <a:rect l="l" t="t" r="r" b="b"/>
              <a:pathLst>
                <a:path w="6912609" h="2088514">
                  <a:moveTo>
                    <a:pt x="6912000" y="2052002"/>
                  </a:moveTo>
                  <a:lnTo>
                    <a:pt x="6909160" y="2065979"/>
                  </a:lnTo>
                  <a:lnTo>
                    <a:pt x="6901427" y="2077423"/>
                  </a:lnTo>
                  <a:lnTo>
                    <a:pt x="6889979" y="2085154"/>
                  </a:lnTo>
                  <a:lnTo>
                    <a:pt x="6875995" y="2087994"/>
                  </a:lnTo>
                  <a:lnTo>
                    <a:pt x="36004" y="2087994"/>
                  </a:lnTo>
                  <a:lnTo>
                    <a:pt x="22020" y="2085154"/>
                  </a:lnTo>
                  <a:lnTo>
                    <a:pt x="10572" y="2077423"/>
                  </a:lnTo>
                  <a:lnTo>
                    <a:pt x="2839" y="2065979"/>
                  </a:lnTo>
                  <a:lnTo>
                    <a:pt x="0" y="2052002"/>
                  </a:lnTo>
                  <a:lnTo>
                    <a:pt x="0" y="36004"/>
                  </a:lnTo>
                  <a:lnTo>
                    <a:pt x="2839" y="22025"/>
                  </a:lnTo>
                  <a:lnTo>
                    <a:pt x="10572" y="10577"/>
                  </a:lnTo>
                  <a:lnTo>
                    <a:pt x="22020" y="2841"/>
                  </a:lnTo>
                  <a:lnTo>
                    <a:pt x="36004" y="0"/>
                  </a:lnTo>
                  <a:lnTo>
                    <a:pt x="6875995" y="0"/>
                  </a:lnTo>
                  <a:lnTo>
                    <a:pt x="6889979" y="2841"/>
                  </a:lnTo>
                  <a:lnTo>
                    <a:pt x="6901427" y="10577"/>
                  </a:lnTo>
                  <a:lnTo>
                    <a:pt x="6909160" y="22025"/>
                  </a:lnTo>
                  <a:lnTo>
                    <a:pt x="6912000" y="36004"/>
                  </a:lnTo>
                  <a:lnTo>
                    <a:pt x="6912000" y="2052002"/>
                  </a:lnTo>
                  <a:close/>
                </a:path>
              </a:pathLst>
            </a:custGeom>
            <a:ln w="2880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96" name="テキスト ボックス 195"/>
          <p:cNvSpPr txBox="1"/>
          <p:nvPr/>
        </p:nvSpPr>
        <p:spPr>
          <a:xfrm>
            <a:off x="798540" y="5750220"/>
            <a:ext cx="62386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上記</a:t>
            </a:r>
            <a:r>
              <a:rPr lang="ja-JP" altLang="en-US" sz="1000" dirty="0" smtClean="0"/>
              <a:t>のとおり健康保険限度額適用認定証の交付を申請します。　　　　　　　　　　　　令和　　　　年　　　　月　　　　日</a:t>
            </a:r>
            <a:endParaRPr kumimoji="1" lang="ja-JP" altLang="en-US" sz="1000" dirty="0"/>
          </a:p>
        </p:txBody>
      </p:sp>
      <p:sp>
        <p:nvSpPr>
          <p:cNvPr id="199" name="object 140"/>
          <p:cNvSpPr txBox="1"/>
          <p:nvPr/>
        </p:nvSpPr>
        <p:spPr>
          <a:xfrm>
            <a:off x="5128430" y="2811818"/>
            <a:ext cx="196559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□昭和 □平成　　　年　　月　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日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207" name="object 22"/>
          <p:cNvSpPr/>
          <p:nvPr/>
        </p:nvSpPr>
        <p:spPr>
          <a:xfrm flipV="1">
            <a:off x="819743" y="2348367"/>
            <a:ext cx="6241426" cy="199683"/>
          </a:xfrm>
          <a:custGeom>
            <a:avLst/>
            <a:gdLst/>
            <a:ahLst/>
            <a:cxnLst/>
            <a:rect l="l" t="t" r="r" b="b"/>
            <a:pathLst>
              <a:path w="6696075">
                <a:moveTo>
                  <a:pt x="0" y="0"/>
                </a:moveTo>
                <a:lnTo>
                  <a:pt x="6695998" y="0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3" name="object 27"/>
          <p:cNvSpPr/>
          <p:nvPr/>
        </p:nvSpPr>
        <p:spPr>
          <a:xfrm>
            <a:off x="3490218" y="2100651"/>
            <a:ext cx="86916" cy="447399"/>
          </a:xfrm>
          <a:custGeom>
            <a:avLst/>
            <a:gdLst/>
            <a:ahLst/>
            <a:cxnLst/>
            <a:rect l="l" t="t" r="r" b="b"/>
            <a:pathLst>
              <a:path h="756285">
                <a:moveTo>
                  <a:pt x="0" y="0"/>
                </a:moveTo>
                <a:lnTo>
                  <a:pt x="0" y="756005"/>
                </a:lnTo>
              </a:path>
            </a:pathLst>
          </a:custGeom>
          <a:ln w="1620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146710"/>
              </p:ext>
            </p:extLst>
          </p:nvPr>
        </p:nvGraphicFramePr>
        <p:xfrm>
          <a:off x="4790412" y="495452"/>
          <a:ext cx="1919070" cy="792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690"/>
                <a:gridCol w="639690"/>
                <a:gridCol w="639690"/>
              </a:tblGrid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常務理事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事務長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 dirty="0">
                          <a:effectLst/>
                        </a:rPr>
                        <a:t>担当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540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グループ化 3"/>
          <p:cNvGrpSpPr/>
          <p:nvPr/>
        </p:nvGrpSpPr>
        <p:grpSpPr>
          <a:xfrm>
            <a:off x="563543" y="6441484"/>
            <a:ext cx="6511312" cy="3963531"/>
            <a:chOff x="563543" y="6441484"/>
            <a:chExt cx="6511312" cy="3963531"/>
          </a:xfrm>
        </p:grpSpPr>
        <p:grpSp>
          <p:nvGrpSpPr>
            <p:cNvPr id="231" name="グループ化 230"/>
            <p:cNvGrpSpPr/>
            <p:nvPr/>
          </p:nvGrpSpPr>
          <p:grpSpPr>
            <a:xfrm>
              <a:off x="563543" y="6743301"/>
              <a:ext cx="4487598" cy="1584176"/>
              <a:chOff x="328612" y="924077"/>
              <a:chExt cx="4783591" cy="1561613"/>
            </a:xfrm>
          </p:grpSpPr>
          <p:sp>
            <p:nvSpPr>
              <p:cNvPr id="232" name="object 6"/>
              <p:cNvSpPr/>
              <p:nvPr/>
            </p:nvSpPr>
            <p:spPr>
              <a:xfrm>
                <a:off x="544613" y="1298345"/>
                <a:ext cx="792377" cy="832432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 anchorCtr="0"/>
              <a:lstStyle/>
              <a:p>
                <a:pPr algn="ctr"/>
                <a:r>
                  <a:rPr lang="ja-JP" altLang="en-US" sz="9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住所</a:t>
                </a:r>
                <a:endParaRPr sz="9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3" name="object 6"/>
              <p:cNvSpPr/>
              <p:nvPr/>
            </p:nvSpPr>
            <p:spPr>
              <a:xfrm>
                <a:off x="545146" y="2130777"/>
                <a:ext cx="791844" cy="354912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2088514">
                    <a:moveTo>
                      <a:pt x="1007986" y="0"/>
                    </a:moveTo>
                    <a:lnTo>
                      <a:pt x="35991" y="0"/>
                    </a:lnTo>
                    <a:lnTo>
                      <a:pt x="22015" y="2839"/>
                    </a:lnTo>
                    <a:lnTo>
                      <a:pt x="10571" y="10571"/>
                    </a:lnTo>
                    <a:lnTo>
                      <a:pt x="2839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39" y="2065979"/>
                    </a:lnTo>
                    <a:lnTo>
                      <a:pt x="10571" y="2077423"/>
                    </a:lnTo>
                    <a:lnTo>
                      <a:pt x="22015" y="2085154"/>
                    </a:lnTo>
                    <a:lnTo>
                      <a:pt x="35991" y="2087994"/>
                    </a:lnTo>
                    <a:lnTo>
                      <a:pt x="1007986" y="2087994"/>
                    </a:lnTo>
                    <a:lnTo>
                      <a:pt x="100798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 anchorCtr="0"/>
              <a:lstStyle/>
              <a:p>
                <a:pPr marL="12700" algn="ctr"/>
                <a:r>
                  <a:rPr lang="ja-JP" altLang="en-US" sz="9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PMingLiU"/>
                  </a:rPr>
                  <a:t>宛名</a:t>
                </a:r>
              </a:p>
            </p:txBody>
          </p:sp>
          <p:sp>
            <p:nvSpPr>
              <p:cNvPr id="235" name="object 17"/>
              <p:cNvSpPr/>
              <p:nvPr/>
            </p:nvSpPr>
            <p:spPr>
              <a:xfrm>
                <a:off x="336820" y="924077"/>
                <a:ext cx="212051" cy="1561612"/>
              </a:xfrm>
              <a:custGeom>
                <a:avLst/>
                <a:gdLst/>
                <a:ahLst/>
                <a:cxnLst/>
                <a:rect l="l" t="t" r="r" b="b"/>
                <a:pathLst>
                  <a:path w="216534" h="2088514">
                    <a:moveTo>
                      <a:pt x="216001" y="0"/>
                    </a:moveTo>
                    <a:lnTo>
                      <a:pt x="36004" y="0"/>
                    </a:lnTo>
                    <a:lnTo>
                      <a:pt x="22025" y="2839"/>
                    </a:lnTo>
                    <a:lnTo>
                      <a:pt x="10577" y="10571"/>
                    </a:lnTo>
                    <a:lnTo>
                      <a:pt x="2841" y="22015"/>
                    </a:lnTo>
                    <a:lnTo>
                      <a:pt x="0" y="35991"/>
                    </a:lnTo>
                    <a:lnTo>
                      <a:pt x="0" y="2052002"/>
                    </a:lnTo>
                    <a:lnTo>
                      <a:pt x="2841" y="2065979"/>
                    </a:lnTo>
                    <a:lnTo>
                      <a:pt x="10577" y="2077423"/>
                    </a:lnTo>
                    <a:lnTo>
                      <a:pt x="22025" y="2085154"/>
                    </a:lnTo>
                    <a:lnTo>
                      <a:pt x="36004" y="2087994"/>
                    </a:lnTo>
                    <a:lnTo>
                      <a:pt x="216001" y="2087994"/>
                    </a:lnTo>
                    <a:lnTo>
                      <a:pt x="216001" y="0"/>
                    </a:lnTo>
                    <a:close/>
                  </a:path>
                </a:pathLst>
              </a:custGeom>
              <a:solidFill>
                <a:srgbClr val="6D6E71"/>
              </a:solidFill>
            </p:spPr>
            <p:txBody>
              <a:bodyPr vert="eaVert" wrap="square" lIns="0" tIns="72000" rIns="0" bIns="0" rtlCol="0" anchor="ctr" anchorCtr="0"/>
              <a:lstStyle/>
              <a:p>
                <a:pPr algn="ctr"/>
                <a:r>
                  <a:rPr lang="ja-JP" altLang="en-US" sz="1050" b="1" dirty="0">
                    <a:solidFill>
                      <a:prstClr val="white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"/>
                  </a:rPr>
                  <a:t>希望</a:t>
                </a:r>
                <a:r>
                  <a:rPr lang="ja-JP" altLang="en-US" sz="1050" b="1" dirty="0" smtClean="0">
                    <a:solidFill>
                      <a:prstClr val="white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"/>
                  </a:rPr>
                  <a:t>送付先</a:t>
                </a:r>
                <a:endParaRPr lang="ja-JP" altLang="en-US" sz="1050" b="1" dirty="0">
                  <a:solidFill>
                    <a:prstClr val="white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"/>
                </a:endParaRPr>
              </a:p>
            </p:txBody>
          </p:sp>
          <p:sp>
            <p:nvSpPr>
              <p:cNvPr id="236" name="object 18"/>
              <p:cNvSpPr/>
              <p:nvPr/>
            </p:nvSpPr>
            <p:spPr>
              <a:xfrm>
                <a:off x="328612" y="924077"/>
                <a:ext cx="4783591" cy="1561613"/>
              </a:xfrm>
              <a:custGeom>
                <a:avLst/>
                <a:gdLst/>
                <a:ahLst/>
                <a:cxnLst/>
                <a:rect l="l" t="t" r="r" b="b"/>
                <a:pathLst>
                  <a:path w="6912609" h="2088514">
                    <a:moveTo>
                      <a:pt x="6912000" y="2052002"/>
                    </a:moveTo>
                    <a:lnTo>
                      <a:pt x="6909160" y="2065979"/>
                    </a:lnTo>
                    <a:lnTo>
                      <a:pt x="6901427" y="2077423"/>
                    </a:lnTo>
                    <a:lnTo>
                      <a:pt x="6889979" y="2085154"/>
                    </a:lnTo>
                    <a:lnTo>
                      <a:pt x="6875995" y="2087994"/>
                    </a:lnTo>
                    <a:lnTo>
                      <a:pt x="36004" y="2087994"/>
                    </a:lnTo>
                    <a:lnTo>
                      <a:pt x="22020" y="2085154"/>
                    </a:lnTo>
                    <a:lnTo>
                      <a:pt x="10572" y="2077423"/>
                    </a:lnTo>
                    <a:lnTo>
                      <a:pt x="2839" y="2065979"/>
                    </a:lnTo>
                    <a:lnTo>
                      <a:pt x="0" y="2052002"/>
                    </a:lnTo>
                    <a:lnTo>
                      <a:pt x="0" y="36004"/>
                    </a:lnTo>
                    <a:lnTo>
                      <a:pt x="2839" y="22025"/>
                    </a:lnTo>
                    <a:lnTo>
                      <a:pt x="10572" y="10577"/>
                    </a:lnTo>
                    <a:lnTo>
                      <a:pt x="22020" y="2841"/>
                    </a:lnTo>
                    <a:lnTo>
                      <a:pt x="36004" y="0"/>
                    </a:lnTo>
                    <a:lnTo>
                      <a:pt x="6875995" y="0"/>
                    </a:lnTo>
                    <a:lnTo>
                      <a:pt x="6889979" y="2841"/>
                    </a:lnTo>
                    <a:lnTo>
                      <a:pt x="6901427" y="10577"/>
                    </a:lnTo>
                    <a:lnTo>
                      <a:pt x="6909160" y="22025"/>
                    </a:lnTo>
                    <a:lnTo>
                      <a:pt x="6912000" y="36004"/>
                    </a:lnTo>
                    <a:lnTo>
                      <a:pt x="6912000" y="2052002"/>
                    </a:lnTo>
                    <a:close/>
                  </a:path>
                </a:pathLst>
              </a:custGeom>
              <a:ln w="28803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8" name="object 23"/>
              <p:cNvSpPr/>
              <p:nvPr/>
            </p:nvSpPr>
            <p:spPr>
              <a:xfrm>
                <a:off x="544613" y="1298345"/>
                <a:ext cx="4567590" cy="45068"/>
              </a:xfrm>
              <a:custGeom>
                <a:avLst/>
                <a:gdLst/>
                <a:ahLst/>
                <a:cxnLst/>
                <a:rect l="l" t="t" r="r" b="b"/>
                <a:pathLst>
                  <a:path w="6696075">
                    <a:moveTo>
                      <a:pt x="0" y="0"/>
                    </a:moveTo>
                    <a:lnTo>
                      <a:pt x="6695998" y="0"/>
                    </a:lnTo>
                  </a:path>
                </a:pathLst>
              </a:custGeom>
              <a:ln w="16205">
                <a:solidFill>
                  <a:srgbClr val="231F20"/>
                </a:solidFill>
              </a:ln>
            </p:spPr>
            <p:txBody>
              <a:bodyPr wrap="square" lIns="0" tIns="0" rIns="0" bIns="0" rtlCol="0"/>
              <a:lstStyle/>
              <a:p>
                <a:endParaRPr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39" name="object 131"/>
              <p:cNvSpPr txBox="1"/>
              <p:nvPr/>
            </p:nvSpPr>
            <p:spPr>
              <a:xfrm>
                <a:off x="3149714" y="1964352"/>
                <a:ext cx="1932837" cy="12135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lang="en-US" altLang="ja-JP" sz="800" dirty="0" smtClean="0">
                    <a:solidFill>
                      <a:srgbClr val="231F20"/>
                    </a:solidFill>
                    <a:latin typeface="Meiryo UI"/>
                    <a:cs typeface="Meiryo UI"/>
                  </a:rPr>
                  <a:t>TEL</a:t>
                </a:r>
                <a:r>
                  <a:rPr lang="ja-JP" altLang="en-US" sz="800" dirty="0" smtClean="0">
                    <a:solidFill>
                      <a:srgbClr val="231F20"/>
                    </a:solidFill>
                    <a:latin typeface="Meiryo UI"/>
                    <a:cs typeface="Meiryo UI"/>
                  </a:rPr>
                  <a:t>　　　　　　</a:t>
                </a:r>
                <a:r>
                  <a:rPr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</a:t>
                </a:r>
                <a:r>
                  <a:rPr lang="ja-JP" altLang="en-US"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</a:t>
                </a:r>
                <a:r>
                  <a:rPr lang="ja-JP" altLang="en-US"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</a:t>
                </a:r>
                <a:r>
                  <a:rPr lang="ja-JP" altLang="en-US"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）</a:t>
                </a:r>
                <a:endParaRPr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40" name="object 133"/>
              <p:cNvSpPr txBox="1"/>
              <p:nvPr/>
            </p:nvSpPr>
            <p:spPr>
              <a:xfrm>
                <a:off x="1368606" y="1339902"/>
                <a:ext cx="2493759" cy="121358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/>
                <a:r>
                  <a:rPr sz="800" spc="-75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（</a:t>
                </a:r>
                <a:r>
                  <a:rPr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〒</a:t>
                </a:r>
                <a:r>
                  <a:rPr lang="ja-JP" altLang="en-US" sz="800" dirty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　　　　</a:t>
                </a:r>
                <a:r>
                  <a:rPr lang="ja-JP" altLang="en-US" sz="800" dirty="0" smtClean="0">
                    <a:solidFill>
                      <a:srgbClr val="231F2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－　　　　　　）</a:t>
                </a:r>
                <a:endParaRPr lang="ja-JP" altLang="en-US" sz="8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endParaRPr>
              </a:p>
            </p:txBody>
          </p:sp>
          <p:sp>
            <p:nvSpPr>
              <p:cNvPr id="241" name="object 142"/>
              <p:cNvSpPr/>
              <p:nvPr/>
            </p:nvSpPr>
            <p:spPr>
              <a:xfrm>
                <a:off x="2352908" y="1517086"/>
                <a:ext cx="126364" cy="126364"/>
              </a:xfrm>
              <a:custGeom>
                <a:avLst/>
                <a:gdLst/>
                <a:ahLst/>
                <a:cxnLst/>
                <a:rect l="l" t="t" r="r" b="b"/>
                <a:pathLst>
                  <a:path w="126364" h="126364">
                    <a:moveTo>
                      <a:pt x="126009" y="63004"/>
                    </a:moveTo>
                    <a:lnTo>
                      <a:pt x="121058" y="87522"/>
                    </a:lnTo>
                    <a:lnTo>
                      <a:pt x="107556" y="107545"/>
                    </a:lnTo>
                    <a:lnTo>
                      <a:pt x="87529" y="121045"/>
                    </a:lnTo>
                    <a:lnTo>
                      <a:pt x="63004" y="125996"/>
                    </a:lnTo>
                    <a:lnTo>
                      <a:pt x="38479" y="121045"/>
                    </a:lnTo>
                    <a:lnTo>
                      <a:pt x="18453" y="107545"/>
                    </a:lnTo>
                    <a:lnTo>
                      <a:pt x="4951" y="87522"/>
                    </a:lnTo>
                    <a:lnTo>
                      <a:pt x="0" y="63004"/>
                    </a:lnTo>
                    <a:lnTo>
                      <a:pt x="4951" y="38479"/>
                    </a:lnTo>
                    <a:lnTo>
                      <a:pt x="18453" y="18453"/>
                    </a:lnTo>
                    <a:lnTo>
                      <a:pt x="38479" y="4951"/>
                    </a:lnTo>
                    <a:lnTo>
                      <a:pt x="63004" y="0"/>
                    </a:lnTo>
                    <a:lnTo>
                      <a:pt x="87529" y="4951"/>
                    </a:lnTo>
                    <a:lnTo>
                      <a:pt x="107556" y="18453"/>
                    </a:lnTo>
                    <a:lnTo>
                      <a:pt x="121058" y="38479"/>
                    </a:lnTo>
                    <a:lnTo>
                      <a:pt x="126009" y="63004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r>
                  <a:rPr lang="ja-JP" altLang="en-US" sz="7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都</a:t>
                </a:r>
                <a:endParaRPr sz="7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42" name="object 143"/>
              <p:cNvSpPr/>
              <p:nvPr/>
            </p:nvSpPr>
            <p:spPr>
              <a:xfrm>
                <a:off x="2514908" y="1517086"/>
                <a:ext cx="126364" cy="126364"/>
              </a:xfrm>
              <a:custGeom>
                <a:avLst/>
                <a:gdLst/>
                <a:ahLst/>
                <a:cxnLst/>
                <a:rect l="l" t="t" r="r" b="b"/>
                <a:pathLst>
                  <a:path w="126364" h="126364">
                    <a:moveTo>
                      <a:pt x="126009" y="63004"/>
                    </a:moveTo>
                    <a:lnTo>
                      <a:pt x="121058" y="87522"/>
                    </a:lnTo>
                    <a:lnTo>
                      <a:pt x="107556" y="107545"/>
                    </a:lnTo>
                    <a:lnTo>
                      <a:pt x="87529" y="121045"/>
                    </a:lnTo>
                    <a:lnTo>
                      <a:pt x="63004" y="125996"/>
                    </a:lnTo>
                    <a:lnTo>
                      <a:pt x="38479" y="121045"/>
                    </a:lnTo>
                    <a:lnTo>
                      <a:pt x="18453" y="107545"/>
                    </a:lnTo>
                    <a:lnTo>
                      <a:pt x="4951" y="87522"/>
                    </a:lnTo>
                    <a:lnTo>
                      <a:pt x="0" y="63004"/>
                    </a:lnTo>
                    <a:lnTo>
                      <a:pt x="4951" y="38479"/>
                    </a:lnTo>
                    <a:lnTo>
                      <a:pt x="18453" y="18453"/>
                    </a:lnTo>
                    <a:lnTo>
                      <a:pt x="38479" y="4951"/>
                    </a:lnTo>
                    <a:lnTo>
                      <a:pt x="63004" y="0"/>
                    </a:lnTo>
                    <a:lnTo>
                      <a:pt x="87529" y="4951"/>
                    </a:lnTo>
                    <a:lnTo>
                      <a:pt x="107556" y="18453"/>
                    </a:lnTo>
                    <a:lnTo>
                      <a:pt x="121058" y="38479"/>
                    </a:lnTo>
                    <a:lnTo>
                      <a:pt x="126009" y="63004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r>
                  <a:rPr lang="ja-JP" altLang="en-US" sz="7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道</a:t>
                </a:r>
                <a:endParaRPr sz="7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43" name="object 144"/>
              <p:cNvSpPr/>
              <p:nvPr/>
            </p:nvSpPr>
            <p:spPr>
              <a:xfrm>
                <a:off x="2352908" y="1679086"/>
                <a:ext cx="126364" cy="126364"/>
              </a:xfrm>
              <a:custGeom>
                <a:avLst/>
                <a:gdLst/>
                <a:ahLst/>
                <a:cxnLst/>
                <a:rect l="l" t="t" r="r" b="b"/>
                <a:pathLst>
                  <a:path w="126364" h="126364">
                    <a:moveTo>
                      <a:pt x="126009" y="63004"/>
                    </a:moveTo>
                    <a:lnTo>
                      <a:pt x="121058" y="87522"/>
                    </a:lnTo>
                    <a:lnTo>
                      <a:pt x="107556" y="107545"/>
                    </a:lnTo>
                    <a:lnTo>
                      <a:pt x="87529" y="121045"/>
                    </a:lnTo>
                    <a:lnTo>
                      <a:pt x="63004" y="125996"/>
                    </a:lnTo>
                    <a:lnTo>
                      <a:pt x="38479" y="121045"/>
                    </a:lnTo>
                    <a:lnTo>
                      <a:pt x="18453" y="107545"/>
                    </a:lnTo>
                    <a:lnTo>
                      <a:pt x="4951" y="87522"/>
                    </a:lnTo>
                    <a:lnTo>
                      <a:pt x="0" y="63004"/>
                    </a:lnTo>
                    <a:lnTo>
                      <a:pt x="4951" y="38479"/>
                    </a:lnTo>
                    <a:lnTo>
                      <a:pt x="18453" y="18453"/>
                    </a:lnTo>
                    <a:lnTo>
                      <a:pt x="38479" y="4951"/>
                    </a:lnTo>
                    <a:lnTo>
                      <a:pt x="63004" y="0"/>
                    </a:lnTo>
                    <a:lnTo>
                      <a:pt x="87529" y="4951"/>
                    </a:lnTo>
                    <a:lnTo>
                      <a:pt x="107556" y="18453"/>
                    </a:lnTo>
                    <a:lnTo>
                      <a:pt x="121058" y="38479"/>
                    </a:lnTo>
                    <a:lnTo>
                      <a:pt x="126009" y="63004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r>
                  <a:rPr lang="ja-JP" altLang="en-US" sz="7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府</a:t>
                </a:r>
                <a:endParaRPr sz="7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244" name="object 145"/>
              <p:cNvSpPr/>
              <p:nvPr/>
            </p:nvSpPr>
            <p:spPr>
              <a:xfrm>
                <a:off x="2514908" y="1679086"/>
                <a:ext cx="126364" cy="126364"/>
              </a:xfrm>
              <a:custGeom>
                <a:avLst/>
                <a:gdLst/>
                <a:ahLst/>
                <a:cxnLst/>
                <a:rect l="l" t="t" r="r" b="b"/>
                <a:pathLst>
                  <a:path w="126364" h="126364">
                    <a:moveTo>
                      <a:pt x="126009" y="63004"/>
                    </a:moveTo>
                    <a:lnTo>
                      <a:pt x="121058" y="87522"/>
                    </a:lnTo>
                    <a:lnTo>
                      <a:pt x="107556" y="107545"/>
                    </a:lnTo>
                    <a:lnTo>
                      <a:pt x="87529" y="121045"/>
                    </a:lnTo>
                    <a:lnTo>
                      <a:pt x="63004" y="125996"/>
                    </a:lnTo>
                    <a:lnTo>
                      <a:pt x="38479" y="121045"/>
                    </a:lnTo>
                    <a:lnTo>
                      <a:pt x="18453" y="107545"/>
                    </a:lnTo>
                    <a:lnTo>
                      <a:pt x="4951" y="87522"/>
                    </a:lnTo>
                    <a:lnTo>
                      <a:pt x="0" y="63004"/>
                    </a:lnTo>
                    <a:lnTo>
                      <a:pt x="4951" y="38479"/>
                    </a:lnTo>
                    <a:lnTo>
                      <a:pt x="18453" y="18453"/>
                    </a:lnTo>
                    <a:lnTo>
                      <a:pt x="38479" y="4951"/>
                    </a:lnTo>
                    <a:lnTo>
                      <a:pt x="63004" y="0"/>
                    </a:lnTo>
                    <a:lnTo>
                      <a:pt x="87529" y="4951"/>
                    </a:lnTo>
                    <a:lnTo>
                      <a:pt x="107556" y="18453"/>
                    </a:lnTo>
                    <a:lnTo>
                      <a:pt x="121058" y="38479"/>
                    </a:lnTo>
                    <a:lnTo>
                      <a:pt x="126009" y="63004"/>
                    </a:lnTo>
                    <a:close/>
                  </a:path>
                </a:pathLst>
              </a:custGeom>
              <a:ln w="5397">
                <a:solidFill>
                  <a:srgbClr val="A7A9AC"/>
                </a:solidFill>
                <a:prstDash val="dash"/>
              </a:ln>
            </p:spPr>
            <p:txBody>
              <a:bodyPr wrap="square" lIns="0" tIns="0" rIns="0" bIns="0" rtlCol="0" anchor="ctr" anchorCtr="1"/>
              <a:lstStyle/>
              <a:p>
                <a:r>
                  <a:rPr lang="ja-JP" altLang="en-US" sz="7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県</a:t>
                </a:r>
                <a:endParaRPr sz="7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sp>
          <p:nvSpPr>
            <p:cNvPr id="105" name="object 59"/>
            <p:cNvSpPr/>
            <p:nvPr/>
          </p:nvSpPr>
          <p:spPr>
            <a:xfrm>
              <a:off x="5749947" y="8511350"/>
              <a:ext cx="1324908" cy="1663892"/>
            </a:xfrm>
            <a:custGeom>
              <a:avLst/>
              <a:gdLst/>
              <a:ahLst/>
              <a:cxnLst/>
              <a:rect l="l" t="t" r="r" b="b"/>
              <a:pathLst>
                <a:path w="1260475" h="1152525">
                  <a:moveTo>
                    <a:pt x="1259992" y="1152004"/>
                  </a:moveTo>
                  <a:lnTo>
                    <a:pt x="0" y="1152004"/>
                  </a:lnTo>
                  <a:lnTo>
                    <a:pt x="0" y="0"/>
                  </a:lnTo>
                  <a:lnTo>
                    <a:pt x="1259992" y="0"/>
                  </a:lnTo>
                  <a:lnTo>
                    <a:pt x="1259992" y="1152004"/>
                  </a:lnTo>
                  <a:close/>
                </a:path>
              </a:pathLst>
            </a:custGeom>
            <a:ln w="5397">
              <a:solidFill>
                <a:srgbClr val="221915"/>
              </a:solidFill>
            </a:ln>
          </p:spPr>
          <p:txBody>
            <a:bodyPr wrap="square" lIns="0" tIns="36000" rIns="0" bIns="0" rtlCol="0" anchor="t" anchorCtr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9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/>
                </a:rPr>
                <a:t>受付日付印</a:t>
              </a:r>
              <a:endParaRPr sz="900" dirty="0"/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2294988" y="10175265"/>
              <a:ext cx="2821711" cy="2297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ja-JP" altLang="en-US" sz="900" dirty="0">
                  <a:solidFill>
                    <a:schemeClr val="tx1"/>
                  </a:solidFill>
                </a:rPr>
                <a:t>三協・立山</a:t>
              </a:r>
              <a:r>
                <a:rPr kumimoji="1" lang="ja-JP" altLang="en-US" sz="900" dirty="0">
                  <a:solidFill>
                    <a:schemeClr val="tx1"/>
                  </a:solidFill>
                </a:rPr>
                <a:t>健康保険組合</a:t>
              </a:r>
            </a:p>
          </p:txBody>
        </p:sp>
        <p:sp>
          <p:nvSpPr>
            <p:cNvPr id="115" name="正方形/長方形 114"/>
            <p:cNvSpPr/>
            <p:nvPr/>
          </p:nvSpPr>
          <p:spPr>
            <a:xfrm>
              <a:off x="6412401" y="10175265"/>
              <a:ext cx="648767" cy="1966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solidFill>
                    <a:schemeClr val="tx1"/>
                  </a:solidFill>
                </a:rPr>
                <a:t>（</a:t>
              </a:r>
              <a:r>
                <a:rPr kumimoji="1" lang="en-US" altLang="ja-JP" sz="800" dirty="0" smtClean="0">
                  <a:solidFill>
                    <a:schemeClr val="tx1"/>
                  </a:solidFill>
                </a:rPr>
                <a:t>2019.5</a:t>
              </a:r>
              <a:r>
                <a:rPr kumimoji="1" lang="ja-JP" altLang="en-US" sz="800" dirty="0" smtClean="0">
                  <a:solidFill>
                    <a:schemeClr val="tx1"/>
                  </a:solidFill>
                </a:rPr>
                <a:t>）</a:t>
              </a:r>
              <a:endParaRPr kumimoji="1" lang="ja-JP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03" name="object 129"/>
            <p:cNvSpPr txBox="1"/>
            <p:nvPr/>
          </p:nvSpPr>
          <p:spPr>
            <a:xfrm>
              <a:off x="583857" y="6441484"/>
              <a:ext cx="4439466" cy="369332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en-US" altLang="ja-JP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※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限度額適用認定証は</a:t>
              </a:r>
              <a:r>
                <a:rPr lang="ja-JP" altLang="en-US" sz="800" u="sng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通常、被保険者の所属先へ送付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（任意継続は自宅へ送付）いたしますが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marL="12700"/>
              <a:r>
                <a:rPr lang="ja-JP" altLang="en-US" sz="800" dirty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希望する送付先があれば下記にご記入ください。</a:t>
              </a:r>
              <a:endParaRPr lang="en-US" altLang="ja-JP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  <a:p>
              <a:pPr marL="12700"/>
              <a:r>
                <a:rPr lang="ja-JP" altLang="en-US" sz="8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endParaRPr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  <p:grpSp>
          <p:nvGrpSpPr>
            <p:cNvPr id="81" name="グループ化 80"/>
            <p:cNvGrpSpPr/>
            <p:nvPr/>
          </p:nvGrpSpPr>
          <p:grpSpPr>
            <a:xfrm>
              <a:off x="575324" y="9771963"/>
              <a:ext cx="5111905" cy="384612"/>
              <a:chOff x="0" y="-9165"/>
              <a:chExt cx="5111905" cy="384612"/>
            </a:xfrm>
          </p:grpSpPr>
          <p:sp>
            <p:nvSpPr>
              <p:cNvPr id="82" name="テキスト ボックス 122"/>
              <p:cNvSpPr txBox="1"/>
              <p:nvPr/>
            </p:nvSpPr>
            <p:spPr>
              <a:xfrm>
                <a:off x="0" y="0"/>
                <a:ext cx="5111905" cy="375447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sysDot"/>
              </a:ln>
            </p:spPr>
            <p:txBody>
              <a:bodyPr wrap="square" lIns="36000" tIns="0" rIns="0" bIns="0" rtlCol="0" anchor="ctr" anchorCtr="0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被保険者証の記号・番号に代えてマイナンバーにより申請する場合は</a:t>
                </a:r>
                <a:endParaRPr kumimoji="1" lang="en-US" altLang="ja-JP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備考欄へ記載してください。</a:t>
                </a:r>
                <a:r>
                  <a:rPr kumimoji="1" lang="en-US" altLang="ja-JP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※【</a:t>
                </a:r>
                <a:r>
                  <a:rPr kumimoji="1"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注意</a:t>
                </a:r>
                <a:r>
                  <a:rPr lang="en-US" altLang="ja-JP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r>
                  <a:rPr kumimoji="1"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マイナンバーを記載した場合は</a:t>
                </a:r>
                <a:endParaRPr kumimoji="1" lang="en-US" altLang="ja-JP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kumimoji="1" lang="ja-JP" altLang="en-US" sz="7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個人番号確認、本人確認をするための添付書類が必要です。）</a:t>
                </a:r>
                <a:endParaRPr kumimoji="1" lang="en-US" altLang="ja-JP" sz="7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83" name="object 2"/>
              <p:cNvSpPr/>
              <p:nvPr/>
            </p:nvSpPr>
            <p:spPr>
              <a:xfrm>
                <a:off x="2943225" y="-9165"/>
                <a:ext cx="399275" cy="384612"/>
              </a:xfrm>
              <a:custGeom>
                <a:avLst/>
                <a:gdLst/>
                <a:ahLst/>
                <a:cxnLst/>
                <a:rect l="l" t="t" r="r" b="b"/>
                <a:pathLst>
                  <a:path w="1008380" h="1224279">
                    <a:moveTo>
                      <a:pt x="1007999" y="0"/>
                    </a:moveTo>
                    <a:lnTo>
                      <a:pt x="35991" y="0"/>
                    </a:lnTo>
                    <a:lnTo>
                      <a:pt x="22015" y="2841"/>
                    </a:lnTo>
                    <a:lnTo>
                      <a:pt x="10571" y="10577"/>
                    </a:lnTo>
                    <a:lnTo>
                      <a:pt x="2839" y="22025"/>
                    </a:lnTo>
                    <a:lnTo>
                      <a:pt x="0" y="36004"/>
                    </a:lnTo>
                    <a:lnTo>
                      <a:pt x="0" y="1188021"/>
                    </a:lnTo>
                    <a:lnTo>
                      <a:pt x="2839" y="1202005"/>
                    </a:lnTo>
                    <a:lnTo>
                      <a:pt x="10571" y="1213453"/>
                    </a:lnTo>
                    <a:lnTo>
                      <a:pt x="22015" y="1221186"/>
                    </a:lnTo>
                    <a:lnTo>
                      <a:pt x="35991" y="1224026"/>
                    </a:lnTo>
                    <a:lnTo>
                      <a:pt x="1007999" y="1224026"/>
                    </a:lnTo>
                    <a:lnTo>
                      <a:pt x="1007999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</p:spPr>
            <p:txBody>
              <a:bodyPr wrap="square" lIns="0" tIns="0" rIns="0" bIns="0" rtlCol="0" anchor="ctr" anchorCtr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8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Meiryo UI"/>
                  </a:rPr>
                  <a:t>備考欄</a:t>
                </a:r>
              </a:p>
            </p:txBody>
          </p:sp>
        </p:grpSp>
        <p:sp>
          <p:nvSpPr>
            <p:cNvPr id="84" name="object 23"/>
            <p:cNvSpPr/>
            <p:nvPr/>
          </p:nvSpPr>
          <p:spPr>
            <a:xfrm>
              <a:off x="770173" y="7921717"/>
              <a:ext cx="4280968" cy="45719"/>
            </a:xfrm>
            <a:custGeom>
              <a:avLst/>
              <a:gdLst/>
              <a:ahLst/>
              <a:cxnLst/>
              <a:rect l="l" t="t" r="r" b="b"/>
              <a:pathLst>
                <a:path w="6696075">
                  <a:moveTo>
                    <a:pt x="0" y="0"/>
                  </a:moveTo>
                  <a:lnTo>
                    <a:pt x="6695998" y="0"/>
                  </a:lnTo>
                </a:path>
              </a:pathLst>
            </a:custGeom>
            <a:ln w="1620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5" name="object 8"/>
            <p:cNvSpPr/>
            <p:nvPr/>
          </p:nvSpPr>
          <p:spPr>
            <a:xfrm>
              <a:off x="1004833" y="6810816"/>
              <a:ext cx="198041" cy="252095"/>
            </a:xfrm>
            <a:custGeom>
              <a:avLst/>
              <a:gdLst/>
              <a:ahLst/>
              <a:cxnLst/>
              <a:rect l="l" t="t" r="r" b="b"/>
              <a:pathLst>
                <a:path w="216535" h="252095">
                  <a:moveTo>
                    <a:pt x="215988" y="252018"/>
                  </a:moveTo>
                  <a:lnTo>
                    <a:pt x="0" y="252018"/>
                  </a:lnTo>
                  <a:lnTo>
                    <a:pt x="0" y="0"/>
                  </a:lnTo>
                  <a:lnTo>
                    <a:pt x="215988" y="0"/>
                  </a:lnTo>
                  <a:lnTo>
                    <a:pt x="215988" y="252018"/>
                  </a:lnTo>
                  <a:close/>
                </a:path>
              </a:pathLst>
            </a:custGeom>
            <a:ln w="5397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6" name="object 129"/>
            <p:cNvSpPr txBox="1"/>
            <p:nvPr/>
          </p:nvSpPr>
          <p:spPr>
            <a:xfrm>
              <a:off x="1295568" y="6844300"/>
              <a:ext cx="3471418" cy="15388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lang="ja-JP" altLang="en-US"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　</a:t>
              </a:r>
              <a:r>
                <a:rPr lang="en-US" altLang="ja-JP"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1.</a:t>
              </a:r>
              <a:r>
                <a:rPr lang="ja-JP" altLang="en-US"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上記の被保険者住所へ　　　　</a:t>
              </a:r>
              <a:r>
                <a:rPr lang="en-US" altLang="ja-JP"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2.</a:t>
              </a:r>
              <a:r>
                <a:rPr lang="ja-JP" altLang="en-US" sz="1000" dirty="0" smtClean="0">
                  <a:solidFill>
                    <a:srgbClr val="231F2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PMingLiU"/>
                </a:rPr>
                <a:t>下記記入の送付先へ</a:t>
              </a:r>
              <a:endParaRPr lang="en-US" altLang="ja-JP" sz="10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PMingLiU"/>
              </a:endParaRPr>
            </a:p>
          </p:txBody>
        </p:sp>
      </p:grpSp>
      <p:sp>
        <p:nvSpPr>
          <p:cNvPr id="87" name="object 131"/>
          <p:cNvSpPr txBox="1"/>
          <p:nvPr/>
        </p:nvSpPr>
        <p:spPr>
          <a:xfrm>
            <a:off x="5106225" y="4142996"/>
            <a:ext cx="1813239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altLang="ja-JP" sz="800" dirty="0" smtClean="0">
                <a:solidFill>
                  <a:srgbClr val="231F20"/>
                </a:solidFill>
                <a:latin typeface="Meiryo UI"/>
                <a:cs typeface="Meiryo UI"/>
              </a:rPr>
              <a:t>TEL</a:t>
            </a:r>
            <a:r>
              <a:rPr lang="ja-JP" altLang="en-US" sz="800" dirty="0" smtClean="0">
                <a:solidFill>
                  <a:srgbClr val="231F20"/>
                </a:solidFill>
                <a:latin typeface="Meiryo UI"/>
                <a:cs typeface="Meiryo UI"/>
              </a:rPr>
              <a:t>　　　　　　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（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）</a:t>
            </a:r>
            <a:endParaRPr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88" name="object 133"/>
          <p:cNvSpPr txBox="1"/>
          <p:nvPr/>
        </p:nvSpPr>
        <p:spPr>
          <a:xfrm>
            <a:off x="1577012" y="3593727"/>
            <a:ext cx="2339453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800" spc="-75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（</a:t>
            </a:r>
            <a:r>
              <a:rPr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〒</a:t>
            </a:r>
            <a:r>
              <a:rPr lang="ja-JP" altLang="en-US" sz="800" dirty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　　　　</a:t>
            </a:r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－　　　　　　）</a:t>
            </a:r>
            <a:endParaRPr lang="ja-JP" altLang="en-US" sz="8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73" name="object 72"/>
          <p:cNvSpPr txBox="1"/>
          <p:nvPr/>
        </p:nvSpPr>
        <p:spPr>
          <a:xfrm>
            <a:off x="1690017" y="4573541"/>
            <a:ext cx="778505" cy="581049"/>
          </a:xfrm>
          <a:prstGeom prst="rect">
            <a:avLst/>
          </a:prstGeom>
        </p:spPr>
        <p:txBody>
          <a:bodyPr vert="horz" wrap="square" lIns="36000" tIns="0" rIns="36000" bIns="0" spcCol="36000" rtlCol="0" anchor="ctr" anchorCtr="0">
            <a:noAutofit/>
          </a:bodyPr>
          <a:lstStyle/>
          <a:p>
            <a:pPr marL="12700">
              <a:spcBef>
                <a:spcPts val="340"/>
              </a:spcBef>
            </a:pPr>
            <a:r>
              <a:rPr lang="ja-JP" altLang="en-US" sz="10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 </a:t>
            </a:r>
            <a:r>
              <a:rPr lang="ja-JP" altLang="en-US"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被保険者</a:t>
            </a:r>
            <a:endParaRPr lang="en-US" altLang="ja-JP" sz="900" dirty="0" smtClean="0">
              <a:solidFill>
                <a:srgbClr val="231F2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  <a:p>
            <a:pPr marL="12700">
              <a:spcBef>
                <a:spcPts val="340"/>
              </a:spcBef>
            </a:pPr>
            <a:r>
              <a:rPr lang="ja-JP" altLang="en-US" sz="10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□ </a:t>
            </a:r>
            <a:r>
              <a:rPr lang="ja-JP" altLang="en-US" sz="9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被扶養者</a:t>
            </a:r>
            <a:endParaRPr sz="9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  <p:sp>
        <p:nvSpPr>
          <p:cNvPr id="74" name="object 78"/>
          <p:cNvSpPr txBox="1"/>
          <p:nvPr/>
        </p:nvSpPr>
        <p:spPr>
          <a:xfrm>
            <a:off x="3720726" y="5059069"/>
            <a:ext cx="989265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ja-JP" altLang="en-US" sz="800" dirty="0" smtClean="0">
                <a:solidFill>
                  <a:srgbClr val="231F2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/>
              </a:rPr>
              <a:t>（続柄　　　　　）</a:t>
            </a:r>
            <a:endParaRPr sz="800" dirty="0">
              <a:latin typeface="ＭＳ ゴシック" panose="020B0609070205080204" pitchFamily="49" charset="-128"/>
              <a:ea typeface="ＭＳ ゴシック" panose="020B0609070205080204" pitchFamily="49" charset="-128"/>
              <a:cs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7780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 w="28575">
          <a:solidFill>
            <a:srgbClr val="221915"/>
          </a:solidFill>
        </a:ln>
      </a:spPr>
      <a:bodyPr wrap="square" lIns="0" tIns="0" rIns="0" bIns="0" rtlCol="0" anchor="ctr" anchorCtr="1"/>
      <a:lstStyle>
        <a:defPPr>
          <a:defRPr sz="1000" b="1" dirty="0">
            <a:solidFill>
              <a:prstClr val="black"/>
            </a:solidFill>
            <a:latin typeface="ＭＳ ゴシック" panose="020B0609070205080204" pitchFamily="49" charset="-128"/>
            <a:ea typeface="ＭＳ ゴシック" panose="020B0609070205080204" pitchFamily="49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180</Words>
  <Application>Microsoft Office PowerPoint</Application>
  <PresentationFormat>ユーザー設定</PresentationFormat>
  <Paragraphs>69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健康保険組合連合会</dc:creator>
  <cp:lastModifiedBy>KENPO</cp:lastModifiedBy>
  <cp:revision>259</cp:revision>
  <cp:lastPrinted>2016-12-19T00:43:54Z</cp:lastPrinted>
  <dcterms:created xsi:type="dcterms:W3CDTF">2016-07-06T07:28:27Z</dcterms:created>
  <dcterms:modified xsi:type="dcterms:W3CDTF">2019-04-15T07:07:59Z</dcterms:modified>
</cp:coreProperties>
</file>